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27" r:id="rId1"/>
  </p:sldMasterIdLst>
  <p:notesMasterIdLst>
    <p:notesMasterId r:id="rId20"/>
  </p:notesMasterIdLst>
  <p:sldIdLst>
    <p:sldId id="257" r:id="rId2"/>
    <p:sldId id="258" r:id="rId3"/>
    <p:sldId id="260" r:id="rId4"/>
    <p:sldId id="261" r:id="rId5"/>
    <p:sldId id="262" r:id="rId6"/>
    <p:sldId id="263" r:id="rId7"/>
    <p:sldId id="264" r:id="rId8"/>
    <p:sldId id="265" r:id="rId9"/>
    <p:sldId id="266" r:id="rId10"/>
    <p:sldId id="267" r:id="rId11"/>
    <p:sldId id="269" r:id="rId12"/>
    <p:sldId id="270" r:id="rId13"/>
    <p:sldId id="276" r:id="rId14"/>
    <p:sldId id="277" r:id="rId15"/>
    <p:sldId id="278"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46"/>
  </p:normalViewPr>
  <p:slideViewPr>
    <p:cSldViewPr snapToGrid="0" snapToObjects="1">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00647-B395-314A-9F65-8566D287AEA0}"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81131-347A-7444-9A1A-D4871DFEE078}" type="slidenum">
              <a:rPr lang="en-US" smtClean="0"/>
              <a:t>‹#›</a:t>
            </a:fld>
            <a:endParaRPr lang="en-US"/>
          </a:p>
        </p:txBody>
      </p:sp>
    </p:spTree>
    <p:extLst>
      <p:ext uri="{BB962C8B-B14F-4D97-AF65-F5344CB8AC3E}">
        <p14:creationId xmlns:p14="http://schemas.microsoft.com/office/powerpoint/2010/main" val="375175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341EE12-F28E-4B03-A404-A8FCAE0F6316}"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709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9806E-8E94-473C-AEE7-BE6F15F85533}"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0352233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9806E-8E94-473C-AEE7-BE6F15F85533}"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9922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9806E-8E94-473C-AEE7-BE6F15F85533}"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856539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932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9806E-8E94-473C-AEE7-BE6F15F85533}"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1429022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9806E-8E94-473C-AEE7-BE6F15F85533}" type="datetime1">
              <a:rPr lang="en-US" smtClean="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6873233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53226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8390-48B5-49AB-B019-A7C8FB8C31F6}" type="datetime1">
              <a:rPr lang="en-US" smtClean="0"/>
              <a:t>12/7/2022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8227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3676554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AF0C4B-5A4A-45CA-ABEC-10F107160D33}"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89806E-8E94-473C-AEE7-BE6F15F85533}" type="datetime1">
              <a:rPr lang="en-US" smtClean="0"/>
              <a:t>12/7/2022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4A918BC-4D43-4B42-B3C0-E7EBE25E6AF0}"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053769"/>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csulb-my.sharepoint.com/:v:/g/personal/kaushal_brahmbhatt01_student_csulb_edu/Eby5jy8XpNVMsAVA9qnL3UEBGNUcwEahFieMBT5PTHp4TA?e=cshqBX" TargetMode="External"/><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17.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9" name="Rectangle 9">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8">
            <a:extLst>
              <a:ext uri="{FF2B5EF4-FFF2-40B4-BE49-F238E27FC236}">
                <a16:creationId xmlns:a16="http://schemas.microsoft.com/office/drawing/2014/main" id="{A24A153C-9BEC-46E7-9AA4-DFC65A2B1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3">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E96147-9D89-E245-9441-36A6DD2C0CAC}"/>
              </a:ext>
            </a:extLst>
          </p:cNvPr>
          <p:cNvSpPr txBox="1"/>
          <p:nvPr/>
        </p:nvSpPr>
        <p:spPr>
          <a:xfrm>
            <a:off x="4100513" y="885834"/>
            <a:ext cx="675798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RETAIL ANALYSIS</a:t>
            </a:r>
          </a:p>
        </p:txBody>
      </p:sp>
      <p:sp>
        <p:nvSpPr>
          <p:cNvPr id="11" name="TextBox 10">
            <a:extLst>
              <a:ext uri="{FF2B5EF4-FFF2-40B4-BE49-F238E27FC236}">
                <a16:creationId xmlns:a16="http://schemas.microsoft.com/office/drawing/2014/main" id="{708AEF49-6B6C-3F46-BCA8-B33CC66599B8}"/>
              </a:ext>
            </a:extLst>
          </p:cNvPr>
          <p:cNvSpPr txBox="1"/>
          <p:nvPr/>
        </p:nvSpPr>
        <p:spPr>
          <a:xfrm>
            <a:off x="7238869" y="1908953"/>
            <a:ext cx="4309664" cy="1877437"/>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Guided by :</a:t>
            </a:r>
          </a:p>
          <a:p>
            <a:endParaRPr lang="en-US"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Dr. </a:t>
            </a:r>
            <a:r>
              <a:rPr lang="en-US" sz="2000" b="1" dirty="0" err="1">
                <a:latin typeface="Times New Roman" panose="02020603050405020304" pitchFamily="18" charset="0"/>
                <a:cs typeface="Times New Roman" panose="02020603050405020304" pitchFamily="18" charset="0"/>
              </a:rPr>
              <a:t>Mahshid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Fardadi</a:t>
            </a:r>
            <a:endParaRPr lang="en-US" sz="2000" b="1" dirty="0">
              <a:latin typeface="Times New Roman" panose="02020603050405020304" pitchFamily="18" charset="0"/>
              <a:cs typeface="Times New Roman" panose="02020603050405020304" pitchFamily="18" charset="0"/>
            </a:endParaRP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Allen</a:t>
            </a:r>
            <a:r>
              <a:rPr lang="en-US" sz="20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Bolourchi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Ph.D., MBA</a:t>
            </a:r>
          </a:p>
          <a:p>
            <a:r>
              <a:rPr lang="en-US" sz="2000" b="1" dirty="0">
                <a:latin typeface="Times New Roman" panose="02020603050405020304" pitchFamily="18" charset="0"/>
                <a:ea typeface="Calibri" panose="020F0502020204030204" pitchFamily="34" charset="0"/>
                <a:cs typeface="Times New Roman" panose="02020603050405020304" pitchFamily="18" charset="0"/>
              </a:rPr>
              <a:t>Rahul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Viswakarma</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80233451-4D8D-6647-87C1-44CB83EEBA25}"/>
              </a:ext>
            </a:extLst>
          </p:cNvPr>
          <p:cNvSpPr txBox="1"/>
          <p:nvPr/>
        </p:nvSpPr>
        <p:spPr>
          <a:xfrm>
            <a:off x="4100513" y="4195647"/>
            <a:ext cx="8626810" cy="2262158"/>
          </a:xfrm>
          <a:prstGeom prst="rect">
            <a:avLst/>
          </a:prstGeom>
          <a:noFill/>
        </p:spPr>
        <p:txBody>
          <a:bodyPr wrap="square" rtlCol="0" anchor="ctr">
            <a:spAutoFit/>
          </a:bodyPr>
          <a:lstStyle/>
          <a:p>
            <a:pPr marL="182880"/>
            <a:r>
              <a:rPr lang="en-US" b="1" dirty="0">
                <a:latin typeface="Times New Roman" panose="02020603050405020304" pitchFamily="18" charset="0"/>
                <a:cs typeface="Times New Roman" panose="02020603050405020304" pitchFamily="18" charset="0"/>
              </a:rPr>
              <a:t>Teammates :</a:t>
            </a:r>
          </a:p>
          <a:p>
            <a:pPr marL="182880" defTabSz="609630">
              <a:lnSpc>
                <a:spcPct val="150000"/>
              </a:lnSpc>
            </a:pPr>
            <a:r>
              <a:rPr lang="en-US" sz="1400" b="1" dirty="0" err="1">
                <a:latin typeface="Times New Roman" panose="02020603050405020304" pitchFamily="18" charset="0"/>
                <a:cs typeface="Times New Roman" panose="02020603050405020304" pitchFamily="18" charset="0"/>
              </a:rPr>
              <a:t>Arpitha</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Hiresadrahalli</a:t>
            </a:r>
            <a:r>
              <a:rPr lang="en-US" sz="1400" b="1" dirty="0">
                <a:latin typeface="Times New Roman" panose="02020603050405020304" pitchFamily="18" charset="0"/>
                <a:cs typeface="Times New Roman" panose="02020603050405020304" pitchFamily="18" charset="0"/>
              </a:rPr>
              <a:t> Dayananda</a:t>
            </a:r>
          </a:p>
          <a:p>
            <a:pPr marL="182880" defTabSz="609630">
              <a:lnSpc>
                <a:spcPct val="150000"/>
              </a:lnSpc>
            </a:pPr>
            <a:r>
              <a:rPr lang="en-US" sz="1400" b="1" dirty="0" err="1">
                <a:latin typeface="Times New Roman" panose="02020603050405020304" pitchFamily="18" charset="0"/>
                <a:cs typeface="Times New Roman" panose="02020603050405020304" pitchFamily="18" charset="0"/>
              </a:rPr>
              <a:t>Keval</a:t>
            </a:r>
            <a:r>
              <a:rPr lang="en-US" sz="1400" b="1" dirty="0">
                <a:latin typeface="Times New Roman" panose="02020603050405020304" pitchFamily="18" charset="0"/>
                <a:cs typeface="Times New Roman" panose="02020603050405020304" pitchFamily="18" charset="0"/>
              </a:rPr>
              <a:t> Dharmendra Joshi</a:t>
            </a:r>
          </a:p>
          <a:p>
            <a:pPr marL="182880" defTabSz="609630">
              <a:lnSpc>
                <a:spcPct val="150000"/>
              </a:lnSpc>
            </a:pPr>
            <a:r>
              <a:rPr lang="en-US" sz="1400" b="1" dirty="0" err="1">
                <a:latin typeface="Times New Roman" panose="02020603050405020304" pitchFamily="18" charset="0"/>
                <a:cs typeface="Times New Roman" panose="02020603050405020304" pitchFamily="18" charset="0"/>
              </a:rPr>
              <a:t>Soujanya</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Mulakalapally</a:t>
            </a:r>
            <a:r>
              <a:rPr lang="en-US" sz="1400" b="1" dirty="0">
                <a:latin typeface="Times New Roman" panose="02020603050405020304" pitchFamily="18" charset="0"/>
                <a:cs typeface="Times New Roman" panose="02020603050405020304" pitchFamily="18" charset="0"/>
              </a:rPr>
              <a:t> </a:t>
            </a:r>
          </a:p>
          <a:p>
            <a:pPr marL="182880" defTabSz="609630">
              <a:lnSpc>
                <a:spcPct val="150000"/>
              </a:lnSpc>
            </a:pPr>
            <a:r>
              <a:rPr lang="en-US" sz="1400" b="1" dirty="0" err="1">
                <a:latin typeface="Times New Roman" panose="02020603050405020304" pitchFamily="18" charset="0"/>
                <a:cs typeface="Times New Roman" panose="02020603050405020304" pitchFamily="18" charset="0"/>
              </a:rPr>
              <a:t>Varshini</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Nathala</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Kaushal </a:t>
            </a:r>
            <a:r>
              <a:rPr lang="en-US" sz="1400" b="1" dirty="0" err="1">
                <a:latin typeface="Times New Roman" panose="02020603050405020304" pitchFamily="18" charset="0"/>
                <a:cs typeface="Times New Roman" panose="02020603050405020304" pitchFamily="18" charset="0"/>
              </a:rPr>
              <a:t>Brahmbhatt</a:t>
            </a:r>
            <a:endParaRPr lang="en-US" sz="1400" b="1" dirty="0">
              <a:latin typeface="Times New Roman" panose="02020603050405020304" pitchFamily="18" charset="0"/>
              <a:cs typeface="Times New Roman" panose="02020603050405020304" pitchFamily="18" charset="0"/>
            </a:endParaRPr>
          </a:p>
          <a:p>
            <a:endParaRPr lang="en-US" dirty="0"/>
          </a:p>
        </p:txBody>
      </p:sp>
      <p:pic>
        <p:nvPicPr>
          <p:cNvPr id="27" name="image1.png" descr="Logo&#10;&#10;Description automatically generated">
            <a:extLst>
              <a:ext uri="{FF2B5EF4-FFF2-40B4-BE49-F238E27FC236}">
                <a16:creationId xmlns:a16="http://schemas.microsoft.com/office/drawing/2014/main" id="{BBC2875F-244A-AC48-8873-9A3FA8F9AEC3}"/>
              </a:ext>
            </a:extLst>
          </p:cNvPr>
          <p:cNvPicPr>
            <a:picLocks noChangeAspect="1"/>
          </p:cNvPicPr>
          <p:nvPr/>
        </p:nvPicPr>
        <p:blipFill>
          <a:blip r:embed="rId2" cstate="print">
            <a:biLevel thresh="75000"/>
          </a:blip>
          <a:stretch>
            <a:fillRect/>
          </a:stretch>
        </p:blipFill>
        <p:spPr>
          <a:xfrm>
            <a:off x="4036061" y="1773506"/>
            <a:ext cx="2460625" cy="1954708"/>
          </a:xfrm>
          <a:prstGeom prst="rect">
            <a:avLst/>
          </a:prstGeom>
        </p:spPr>
      </p:pic>
    </p:spTree>
    <p:extLst>
      <p:ext uri="{BB962C8B-B14F-4D97-AF65-F5344CB8AC3E}">
        <p14:creationId xmlns:p14="http://schemas.microsoft.com/office/powerpoint/2010/main" val="36194919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3949974" y="-27719"/>
            <a:ext cx="6357936" cy="707886"/>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081FA51E-1C14-B947-9978-38B426D64FF5}"/>
              </a:ext>
            </a:extLst>
          </p:cNvPr>
          <p:cNvSpPr txBox="1"/>
          <p:nvPr/>
        </p:nvSpPr>
        <p:spPr>
          <a:xfrm>
            <a:off x="337735" y="354269"/>
            <a:ext cx="5695833" cy="307777"/>
          </a:xfrm>
          <a:prstGeom prst="rect">
            <a:avLst/>
          </a:prstGeom>
          <a:noFill/>
        </p:spPr>
        <p:txBody>
          <a:bodyPr wrap="square" rtlCol="0">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T</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abulation of performance metrics comparison</a:t>
            </a:r>
            <a:endParaRPr lang="en-US" sz="14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84BF66E-083D-CD4F-83CC-5DDF308A7044}"/>
              </a:ext>
            </a:extLst>
          </p:cNvPr>
          <p:cNvGraphicFramePr>
            <a:graphicFrameLocks noGrp="1"/>
          </p:cNvGraphicFramePr>
          <p:nvPr>
            <p:extLst>
              <p:ext uri="{D42A27DB-BD31-4B8C-83A1-F6EECF244321}">
                <p14:modId xmlns:p14="http://schemas.microsoft.com/office/powerpoint/2010/main" val="2405374701"/>
              </p:ext>
            </p:extLst>
          </p:nvPr>
        </p:nvGraphicFramePr>
        <p:xfrm>
          <a:off x="401859" y="808658"/>
          <a:ext cx="3781495" cy="4038600"/>
        </p:xfrm>
        <a:graphic>
          <a:graphicData uri="http://schemas.openxmlformats.org/drawingml/2006/table">
            <a:tbl>
              <a:tblPr firstRow="1" firstCol="1" bandRow="1">
                <a:tableStyleId>{5C22544A-7EE6-4342-B048-85BDC9FD1C3A}</a:tableStyleId>
              </a:tblPr>
              <a:tblGrid>
                <a:gridCol w="795865">
                  <a:extLst>
                    <a:ext uri="{9D8B030D-6E8A-4147-A177-3AD203B41FA5}">
                      <a16:colId xmlns:a16="http://schemas.microsoft.com/office/drawing/2014/main" val="1815203593"/>
                    </a:ext>
                  </a:extLst>
                </a:gridCol>
                <a:gridCol w="1645806">
                  <a:extLst>
                    <a:ext uri="{9D8B030D-6E8A-4147-A177-3AD203B41FA5}">
                      <a16:colId xmlns:a16="http://schemas.microsoft.com/office/drawing/2014/main" val="4176933656"/>
                    </a:ext>
                  </a:extLst>
                </a:gridCol>
                <a:gridCol w="1339824">
                  <a:extLst>
                    <a:ext uri="{9D8B030D-6E8A-4147-A177-3AD203B41FA5}">
                      <a16:colId xmlns:a16="http://schemas.microsoft.com/office/drawing/2014/main" val="3632293568"/>
                    </a:ext>
                  </a:extLst>
                </a:gridCol>
              </a:tblGrid>
              <a:tr h="134362">
                <a:tc>
                  <a:txBody>
                    <a:bodyPr/>
                    <a:lstStyle/>
                    <a:p>
                      <a:pPr marL="0" marR="0" algn="just">
                        <a:spcBef>
                          <a:spcPts val="0"/>
                        </a:spcBef>
                        <a:spcAft>
                          <a:spcPts val="0"/>
                        </a:spcAft>
                      </a:pPr>
                      <a:r>
                        <a:rPr lang="en-US" sz="7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lgn="just">
                        <a:spcBef>
                          <a:spcPts val="0"/>
                        </a:spcBef>
                        <a:spcAft>
                          <a:spcPts val="0"/>
                        </a:spcAft>
                      </a:pPr>
                      <a:r>
                        <a:rPr lang="en-US" sz="900">
                          <a:effectLst/>
                        </a:rPr>
                        <a:t>First 10 stores (combined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lgn="just">
                        <a:spcBef>
                          <a:spcPts val="0"/>
                        </a:spcBef>
                        <a:spcAft>
                          <a:spcPts val="0"/>
                        </a:spcAft>
                      </a:pPr>
                      <a:r>
                        <a:rPr lang="en-US" sz="900">
                          <a:effectLst/>
                        </a:rPr>
                        <a:t>store_11_35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extLst>
                  <a:ext uri="{0D108BD9-81ED-4DB2-BD59-A6C34878D82A}">
                    <a16:rowId xmlns:a16="http://schemas.microsoft.com/office/drawing/2014/main" val="2587662694"/>
                  </a:ext>
                </a:extLst>
              </a:tr>
              <a:tr h="1074893">
                <a:tc>
                  <a:txBody>
                    <a:bodyPr/>
                    <a:lstStyle/>
                    <a:p>
                      <a:pPr marL="0" marR="0" algn="just">
                        <a:spcBef>
                          <a:spcPts val="0"/>
                        </a:spcBef>
                        <a:spcAft>
                          <a:spcPts val="0"/>
                        </a:spcAft>
                      </a:pPr>
                      <a:r>
                        <a:rPr lang="en-US" sz="800">
                          <a:effectLst/>
                        </a:rPr>
                        <a:t>Ridge Regression alpha = 0.9</a:t>
                      </a:r>
                    </a:p>
                    <a:p>
                      <a:pPr marL="0" marR="0" algn="just">
                        <a:spcBef>
                          <a:spcPts val="0"/>
                        </a:spcBef>
                        <a:spcAft>
                          <a:spcPts val="0"/>
                        </a:spcAft>
                      </a:pPr>
                      <a:r>
                        <a:rPr lang="en-US" sz="800">
                          <a:effectLst/>
                        </a:rPr>
                        <a:t> </a:t>
                      </a:r>
                    </a:p>
                    <a:p>
                      <a:pPr marL="0" marR="0" algn="just">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Mean Absolute Error: 12950.681646965293</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Mean Squared Error: 285034767.05530965</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Score of the model: 10.797215051857023</a:t>
                      </a:r>
                    </a:p>
                    <a:p>
                      <a:pPr marL="0" marR="0" algn="just">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Mean Absolute Error : 538816648.6142223</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Mean Squared Error: 3.46853855204516e+17</a:t>
                      </a:r>
                    </a:p>
                    <a:p>
                      <a:pPr marL="0" marR="0" algn="just">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extLst>
                  <a:ext uri="{0D108BD9-81ED-4DB2-BD59-A6C34878D82A}">
                    <a16:rowId xmlns:a16="http://schemas.microsoft.com/office/drawing/2014/main" val="2452172050"/>
                  </a:ext>
                </a:extLst>
              </a:tr>
              <a:tr h="1074893">
                <a:tc>
                  <a:txBody>
                    <a:bodyPr/>
                    <a:lstStyle/>
                    <a:p>
                      <a:pPr marL="0" marR="0" algn="just">
                        <a:spcBef>
                          <a:spcPts val="0"/>
                        </a:spcBef>
                        <a:spcAft>
                          <a:spcPts val="0"/>
                        </a:spcAft>
                      </a:pPr>
                      <a:r>
                        <a:rPr lang="en-US" sz="800">
                          <a:effectLst/>
                        </a:rPr>
                        <a:t>Ridge Regression alpha = 17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Mean Absolute Error: 12948.260201271554</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Mean Squared Error: 285033850.9289698</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Score of the model: 10.79750175730606</a:t>
                      </a:r>
                    </a:p>
                    <a:p>
                      <a:pPr marL="0" marR="0" algn="just">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Mean Absolute Error: 531161862.4061004</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Mean Squared Error: 3.363647237238198e+17</a:t>
                      </a:r>
                    </a:p>
                    <a:p>
                      <a:pPr marL="0" marR="0">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extLst>
                  <a:ext uri="{0D108BD9-81ED-4DB2-BD59-A6C34878D82A}">
                    <a16:rowId xmlns:a16="http://schemas.microsoft.com/office/drawing/2014/main" val="2127683863"/>
                  </a:ext>
                </a:extLst>
              </a:tr>
              <a:tr h="836028">
                <a:tc>
                  <a:txBody>
                    <a:bodyPr/>
                    <a:lstStyle/>
                    <a:p>
                      <a:pPr marL="0" marR="0" algn="just">
                        <a:spcBef>
                          <a:spcPts val="0"/>
                        </a:spcBef>
                        <a:spcAft>
                          <a:spcPts val="0"/>
                        </a:spcAft>
                      </a:pPr>
                      <a:r>
                        <a:rPr lang="en-US" sz="800">
                          <a:effectLst/>
                        </a:rPr>
                        <a:t>XGBOOST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The Mean Absolute Error of model: 5366.568656285903</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The Mean Squared Error of model: 62624069.31912708</a:t>
                      </a:r>
                    </a:p>
                    <a:p>
                      <a:pPr marL="0" marR="0">
                        <a:spcBef>
                          <a:spcPts val="0"/>
                        </a:spcBef>
                        <a:spcAft>
                          <a:spcPts val="0"/>
                        </a:spcAft>
                      </a:pPr>
                      <a:r>
                        <a:rPr lang="en-US" sz="800" dirty="0">
                          <a:effectLst/>
                        </a:rPr>
                        <a:t>The Score of the model: 80.40154383353625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Mean Absolute Error: 14637.136522168374</a:t>
                      </a:r>
                    </a:p>
                    <a:p>
                      <a:pPr marL="0" marR="0">
                        <a:spcBef>
                          <a:spcPts val="0"/>
                        </a:spcBef>
                        <a:spcAft>
                          <a:spcPts val="0"/>
                        </a:spcAft>
                      </a:pPr>
                      <a:r>
                        <a:rPr lang="en-US" sz="800" dirty="0">
                          <a:effectLst/>
                        </a:rPr>
                        <a:t>    </a:t>
                      </a:r>
                    </a:p>
                    <a:p>
                      <a:pPr marL="0" marR="0">
                        <a:spcBef>
                          <a:spcPts val="0"/>
                        </a:spcBef>
                        <a:spcAft>
                          <a:spcPts val="0"/>
                        </a:spcAft>
                      </a:pPr>
                      <a:r>
                        <a:rPr lang="en-US" sz="800" dirty="0">
                          <a:effectLst/>
                        </a:rPr>
                        <a:t>Mean Squared Error: 713584790.303554</a:t>
                      </a:r>
                    </a:p>
                    <a:p>
                      <a:pPr marL="0" marR="0">
                        <a:spcBef>
                          <a:spcPts val="0"/>
                        </a:spcBef>
                        <a:spcAft>
                          <a:spcPts val="0"/>
                        </a:spcAft>
                      </a:pPr>
                      <a:r>
                        <a:rPr lang="en-US" sz="800" dirty="0">
                          <a:effectLst/>
                        </a:rPr>
                        <a:t>            </a:t>
                      </a:r>
                    </a:p>
                    <a:p>
                      <a:pPr marL="0" marR="0" algn="just">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extLst>
                  <a:ext uri="{0D108BD9-81ED-4DB2-BD59-A6C34878D82A}">
                    <a16:rowId xmlns:a16="http://schemas.microsoft.com/office/drawing/2014/main" val="2638712679"/>
                  </a:ext>
                </a:extLst>
              </a:tr>
              <a:tr h="836028">
                <a:tc>
                  <a:txBody>
                    <a:bodyPr/>
                    <a:lstStyle/>
                    <a:p>
                      <a:pPr marL="0" marR="0" algn="just">
                        <a:spcBef>
                          <a:spcPts val="0"/>
                        </a:spcBef>
                        <a:spcAft>
                          <a:spcPts val="0"/>
                        </a:spcAft>
                      </a:pPr>
                      <a:r>
                        <a:rPr lang="en-US" sz="800">
                          <a:effectLst/>
                        </a:rPr>
                        <a:t>Linear Regression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The Mean Absolute Error of model: 0.01855187754044593 </a:t>
                      </a:r>
                    </a:p>
                    <a:p>
                      <a:pPr marL="0" marR="0">
                        <a:spcBef>
                          <a:spcPts val="0"/>
                        </a:spcBef>
                        <a:spcAft>
                          <a:spcPts val="0"/>
                        </a:spcAft>
                      </a:pPr>
                      <a:r>
                        <a:rPr lang="en-US" sz="800" dirty="0">
                          <a:effectLst/>
                        </a:rPr>
                        <a:t>The Mean Squared Error of model:0.0005848934202279076 </a:t>
                      </a:r>
                    </a:p>
                    <a:p>
                      <a:pPr marL="0" marR="0">
                        <a:spcBef>
                          <a:spcPts val="0"/>
                        </a:spcBef>
                        <a:spcAft>
                          <a:spcPts val="0"/>
                        </a:spcAft>
                      </a:pPr>
                      <a:r>
                        <a:rPr lang="en-US" sz="800" dirty="0">
                          <a:effectLst/>
                        </a:rPr>
                        <a:t>Score of the model: 10.797293492534887</a:t>
                      </a:r>
                    </a:p>
                    <a:p>
                      <a:pPr marL="0" marR="0">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tc>
                  <a:txBody>
                    <a:bodyPr/>
                    <a:lstStyle/>
                    <a:p>
                      <a:pPr marL="0" marR="0">
                        <a:spcBef>
                          <a:spcPts val="0"/>
                        </a:spcBef>
                        <a:spcAft>
                          <a:spcPts val="0"/>
                        </a:spcAft>
                      </a:pPr>
                      <a:r>
                        <a:rPr lang="en-US" sz="800" dirty="0">
                          <a:effectLst/>
                        </a:rPr>
                        <a:t>The Mean Absolute Error of model: 16806.548378199703</a:t>
                      </a:r>
                    </a:p>
                    <a:p>
                      <a:pPr marL="0" marR="0">
                        <a:spcBef>
                          <a:spcPts val="0"/>
                        </a:spcBef>
                        <a:spcAft>
                          <a:spcPts val="0"/>
                        </a:spcAft>
                      </a:pPr>
                      <a:r>
                        <a:rPr lang="en-US" sz="800" dirty="0">
                          <a:effectLst/>
                        </a:rPr>
                        <a:t>The Mean Squared Error of model: 870403893.024495</a:t>
                      </a:r>
                    </a:p>
                    <a:p>
                      <a:pPr marL="0" marR="0">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588" marR="45588" marT="0" marB="0"/>
                </a:tc>
                <a:extLst>
                  <a:ext uri="{0D108BD9-81ED-4DB2-BD59-A6C34878D82A}">
                    <a16:rowId xmlns:a16="http://schemas.microsoft.com/office/drawing/2014/main" val="3167147833"/>
                  </a:ext>
                </a:extLst>
              </a:tr>
            </a:tbl>
          </a:graphicData>
        </a:graphic>
      </p:graphicFrame>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448CAD0-9D5F-FD4D-A864-2C3C60F621F2}"/>
              </a:ext>
            </a:extLst>
          </p:cNvPr>
          <p:cNvSpPr txBox="1"/>
          <p:nvPr/>
        </p:nvSpPr>
        <p:spPr>
          <a:xfrm>
            <a:off x="4823974" y="535339"/>
            <a:ext cx="251022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Without External Factors</a:t>
            </a:r>
          </a:p>
        </p:txBody>
      </p:sp>
      <p:graphicFrame>
        <p:nvGraphicFramePr>
          <p:cNvPr id="10" name="Table 9">
            <a:extLst>
              <a:ext uri="{FF2B5EF4-FFF2-40B4-BE49-F238E27FC236}">
                <a16:creationId xmlns:a16="http://schemas.microsoft.com/office/drawing/2014/main" id="{4A3E72C1-69C3-2E4F-B338-2F9C269BC0DE}"/>
              </a:ext>
            </a:extLst>
          </p:cNvPr>
          <p:cNvGraphicFramePr>
            <a:graphicFrameLocks noGrp="1"/>
          </p:cNvGraphicFramePr>
          <p:nvPr>
            <p:extLst>
              <p:ext uri="{D42A27DB-BD31-4B8C-83A1-F6EECF244321}">
                <p14:modId xmlns:p14="http://schemas.microsoft.com/office/powerpoint/2010/main" val="1133391628"/>
              </p:ext>
            </p:extLst>
          </p:nvPr>
        </p:nvGraphicFramePr>
        <p:xfrm>
          <a:off x="4304412" y="838721"/>
          <a:ext cx="3745688" cy="4033099"/>
        </p:xfrm>
        <a:graphic>
          <a:graphicData uri="http://schemas.openxmlformats.org/drawingml/2006/table">
            <a:tbl>
              <a:tblPr firstRow="1" firstCol="1" bandRow="1">
                <a:tableStyleId>{5C22544A-7EE6-4342-B048-85BDC9FD1C3A}</a:tableStyleId>
              </a:tblPr>
              <a:tblGrid>
                <a:gridCol w="746471">
                  <a:extLst>
                    <a:ext uri="{9D8B030D-6E8A-4147-A177-3AD203B41FA5}">
                      <a16:colId xmlns:a16="http://schemas.microsoft.com/office/drawing/2014/main" val="1824443281"/>
                    </a:ext>
                  </a:extLst>
                </a:gridCol>
                <a:gridCol w="1455620">
                  <a:extLst>
                    <a:ext uri="{9D8B030D-6E8A-4147-A177-3AD203B41FA5}">
                      <a16:colId xmlns:a16="http://schemas.microsoft.com/office/drawing/2014/main" val="3408306307"/>
                    </a:ext>
                  </a:extLst>
                </a:gridCol>
                <a:gridCol w="1543597">
                  <a:extLst>
                    <a:ext uri="{9D8B030D-6E8A-4147-A177-3AD203B41FA5}">
                      <a16:colId xmlns:a16="http://schemas.microsoft.com/office/drawing/2014/main" val="295051978"/>
                    </a:ext>
                  </a:extLst>
                </a:gridCol>
              </a:tblGrid>
              <a:tr h="194957">
                <a:tc>
                  <a:txBody>
                    <a:bodyPr/>
                    <a:lstStyle/>
                    <a:p>
                      <a:pPr marL="0" marR="0">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First 10 stores (combined data)</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a:effectLst/>
                        </a:rPr>
                        <a:t>store_11_35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extLst>
                  <a:ext uri="{0D108BD9-81ED-4DB2-BD59-A6C34878D82A}">
                    <a16:rowId xmlns:a16="http://schemas.microsoft.com/office/drawing/2014/main" val="234703966"/>
                  </a:ext>
                </a:extLst>
              </a:tr>
              <a:tr h="1174821">
                <a:tc>
                  <a:txBody>
                    <a:bodyPr/>
                    <a:lstStyle/>
                    <a:p>
                      <a:pPr marL="0" marR="0">
                        <a:spcBef>
                          <a:spcPts val="0"/>
                        </a:spcBef>
                        <a:spcAft>
                          <a:spcPts val="0"/>
                        </a:spcAft>
                      </a:pPr>
                      <a:r>
                        <a:rPr lang="en-US" sz="700">
                          <a:effectLst/>
                        </a:rPr>
                        <a:t>Ridge Regression alpha = 0.9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 Mean Absolute Error: 12947.425132618266</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 Mean Squared Error: 287677944.4260363</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Score of the model: 9.970021986896727</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 Mean Absolute Error: 749554282.2603292</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 Mean Squared Error: 6.639773187940716e+17</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extLst>
                  <a:ext uri="{0D108BD9-81ED-4DB2-BD59-A6C34878D82A}">
                    <a16:rowId xmlns:a16="http://schemas.microsoft.com/office/drawing/2014/main" val="573483214"/>
                  </a:ext>
                </a:extLst>
              </a:tr>
              <a:tr h="990485">
                <a:tc>
                  <a:txBody>
                    <a:bodyPr/>
                    <a:lstStyle/>
                    <a:p>
                      <a:pPr marL="0" marR="0">
                        <a:spcBef>
                          <a:spcPts val="0"/>
                        </a:spcBef>
                        <a:spcAft>
                          <a:spcPts val="0"/>
                        </a:spcAft>
                      </a:pPr>
                      <a:r>
                        <a:rPr lang="en-US" sz="700">
                          <a:effectLst/>
                        </a:rPr>
                        <a:t>Ridge Regression alpha = 17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Mean Absolute Error: 12946.41725218746</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Mean Squared Error: 287674303.74608207</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Score of the model: 9.971161352435798</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Mean Absolute Error : 726101146.5481724</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Mean Squared Error of: 6.22996448984605e+17</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extLst>
                  <a:ext uri="{0D108BD9-81ED-4DB2-BD59-A6C34878D82A}">
                    <a16:rowId xmlns:a16="http://schemas.microsoft.com/office/drawing/2014/main" val="2915020145"/>
                  </a:ext>
                </a:extLst>
              </a:tr>
              <a:tr h="990485">
                <a:tc>
                  <a:txBody>
                    <a:bodyPr/>
                    <a:lstStyle/>
                    <a:p>
                      <a:pPr marL="0" marR="0">
                        <a:spcBef>
                          <a:spcPts val="0"/>
                        </a:spcBef>
                        <a:spcAft>
                          <a:spcPts val="0"/>
                        </a:spcAft>
                      </a:pPr>
                      <a:r>
                        <a:rPr lang="en-US" sz="700">
                          <a:effectLst/>
                        </a:rPr>
                        <a:t>XGBOOST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a:effectLst/>
                        </a:rPr>
                        <a:t>The Mean Absolute Error: 6968.396529056831</a:t>
                      </a:r>
                    </a:p>
                    <a:p>
                      <a:pPr marL="0" marR="0">
                        <a:spcBef>
                          <a:spcPts val="0"/>
                        </a:spcBef>
                        <a:spcAft>
                          <a:spcPts val="0"/>
                        </a:spcAft>
                      </a:pPr>
                      <a:r>
                        <a:rPr lang="en-US" sz="700">
                          <a:effectLst/>
                        </a:rPr>
                        <a:t> </a:t>
                      </a:r>
                    </a:p>
                    <a:p>
                      <a:pPr marL="0" marR="0">
                        <a:spcBef>
                          <a:spcPts val="0"/>
                        </a:spcBef>
                        <a:spcAft>
                          <a:spcPts val="0"/>
                        </a:spcAft>
                      </a:pPr>
                      <a:r>
                        <a:rPr lang="en-US" sz="700">
                          <a:effectLst/>
                        </a:rPr>
                        <a:t>The Mean Squared Error of model: 133086926.60173918</a:t>
                      </a:r>
                    </a:p>
                    <a:p>
                      <a:pPr marL="0" marR="0">
                        <a:spcBef>
                          <a:spcPts val="0"/>
                        </a:spcBef>
                        <a:spcAft>
                          <a:spcPts val="0"/>
                        </a:spcAft>
                      </a:pPr>
                      <a:r>
                        <a:rPr lang="en-US" sz="700">
                          <a:effectLst/>
                        </a:rPr>
                        <a:t> </a:t>
                      </a:r>
                    </a:p>
                    <a:p>
                      <a:pPr marL="0" marR="0">
                        <a:spcBef>
                          <a:spcPts val="0"/>
                        </a:spcBef>
                        <a:spcAft>
                          <a:spcPts val="0"/>
                        </a:spcAft>
                      </a:pPr>
                      <a:r>
                        <a:rPr lang="en-US" sz="700">
                          <a:effectLst/>
                        </a:rPr>
                        <a:t>Score of the model: 73.90463013091836</a:t>
                      </a:r>
                    </a:p>
                    <a:p>
                      <a:pPr marL="0" marR="0">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 Mean Absolute Error: 7907.349560543148</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 Mean Squared Error: 176413525.03579786</a:t>
                      </a:r>
                    </a:p>
                    <a:p>
                      <a:pPr marL="0" marR="0">
                        <a:spcBef>
                          <a:spcPts val="0"/>
                        </a:spcBef>
                        <a:spcAft>
                          <a:spcPts val="0"/>
                        </a:spcAft>
                      </a:pPr>
                      <a:r>
                        <a:rPr lang="en-US" sz="700" dirty="0">
                          <a:effectLst/>
                        </a:rPr>
                        <a:t> </a:t>
                      </a:r>
                    </a:p>
                    <a:p>
                      <a:pPr marL="0" marR="0">
                        <a:spcBef>
                          <a:spcPts val="0"/>
                        </a:spcBef>
                        <a:spcAft>
                          <a:spcPts val="0"/>
                        </a:spcAft>
                      </a:pPr>
                      <a:r>
                        <a:rPr lang="en-US" sz="700" dirty="0">
                          <a:effectLst/>
                        </a:rPr>
                        <a:t>Score of the model: 70.33766996430388</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extLst>
                  <a:ext uri="{0D108BD9-81ED-4DB2-BD59-A6C34878D82A}">
                    <a16:rowId xmlns:a16="http://schemas.microsoft.com/office/drawing/2014/main" val="1537755363"/>
                  </a:ext>
                </a:extLst>
              </a:tr>
              <a:tr h="682351">
                <a:tc>
                  <a:txBody>
                    <a:bodyPr/>
                    <a:lstStyle/>
                    <a:p>
                      <a:pPr marL="0" marR="0">
                        <a:spcBef>
                          <a:spcPts val="0"/>
                        </a:spcBef>
                        <a:spcAft>
                          <a:spcPts val="0"/>
                        </a:spcAft>
                      </a:pPr>
                      <a:r>
                        <a:rPr lang="en-US" sz="700">
                          <a:effectLst/>
                        </a:rPr>
                        <a:t>Linear Regression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The Mean Absolute Error of the model:12947.484232170704 </a:t>
                      </a:r>
                      <a:br>
                        <a:rPr lang="en-US" sz="700" dirty="0">
                          <a:effectLst/>
                        </a:rPr>
                      </a:br>
                      <a:r>
                        <a:rPr lang="en-US" sz="700" dirty="0">
                          <a:effectLst/>
                        </a:rPr>
                        <a:t>The Mean Squared Error of model: 287677820.7140935 </a:t>
                      </a:r>
                    </a:p>
                    <a:p>
                      <a:pPr marL="0" marR="0">
                        <a:spcBef>
                          <a:spcPts val="0"/>
                        </a:spcBef>
                        <a:spcAft>
                          <a:spcPts val="0"/>
                        </a:spcAft>
                      </a:pPr>
                      <a:r>
                        <a:rPr lang="en-US" sz="700" dirty="0">
                          <a:effectLst/>
                        </a:rPr>
                        <a:t>Score of the model: 9.970060703050343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tc>
                  <a:txBody>
                    <a:bodyPr/>
                    <a:lstStyle/>
                    <a:p>
                      <a:pPr marL="0" marR="0">
                        <a:spcBef>
                          <a:spcPts val="0"/>
                        </a:spcBef>
                        <a:spcAft>
                          <a:spcPts val="0"/>
                        </a:spcAft>
                      </a:pPr>
                      <a:r>
                        <a:rPr lang="en-US" sz="700" dirty="0">
                          <a:effectLst/>
                        </a:rPr>
                        <a:t>The Mean Absolute Error of model: 750952802.3878015</a:t>
                      </a:r>
                    </a:p>
                    <a:p>
                      <a:pPr marL="0" marR="0">
                        <a:spcBef>
                          <a:spcPts val="0"/>
                        </a:spcBef>
                        <a:spcAft>
                          <a:spcPts val="0"/>
                        </a:spcAft>
                      </a:pPr>
                      <a:r>
                        <a:rPr lang="en-US" sz="700" dirty="0">
                          <a:effectLst/>
                        </a:rPr>
                        <a:t>The Mean Squared Error of model: 6.664603315736966e+17</a:t>
                      </a:r>
                    </a:p>
                    <a:p>
                      <a:pPr marL="0" marR="0">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903" marR="41903" marT="0" marB="0"/>
                </a:tc>
                <a:extLst>
                  <a:ext uri="{0D108BD9-81ED-4DB2-BD59-A6C34878D82A}">
                    <a16:rowId xmlns:a16="http://schemas.microsoft.com/office/drawing/2014/main" val="3024633895"/>
                  </a:ext>
                </a:extLst>
              </a:tr>
            </a:tbl>
          </a:graphicData>
        </a:graphic>
      </p:graphicFrame>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A311717D-C349-5644-842A-30B3A0AA7A3B}"/>
              </a:ext>
            </a:extLst>
          </p:cNvPr>
          <p:cNvGraphicFramePr>
            <a:graphicFrameLocks noGrp="1"/>
          </p:cNvGraphicFramePr>
          <p:nvPr>
            <p:extLst>
              <p:ext uri="{D42A27DB-BD31-4B8C-83A1-F6EECF244321}">
                <p14:modId xmlns:p14="http://schemas.microsoft.com/office/powerpoint/2010/main" val="3388674395"/>
              </p:ext>
            </p:extLst>
          </p:nvPr>
        </p:nvGraphicFramePr>
        <p:xfrm>
          <a:off x="8099259" y="808658"/>
          <a:ext cx="3781495" cy="4093224"/>
        </p:xfrm>
        <a:graphic>
          <a:graphicData uri="http://schemas.openxmlformats.org/drawingml/2006/table">
            <a:tbl>
              <a:tblPr firstRow="1" firstCol="1" bandRow="1">
                <a:tableStyleId>{5C22544A-7EE6-4342-B048-85BDC9FD1C3A}</a:tableStyleId>
              </a:tblPr>
              <a:tblGrid>
                <a:gridCol w="1183753">
                  <a:extLst>
                    <a:ext uri="{9D8B030D-6E8A-4147-A177-3AD203B41FA5}">
                      <a16:colId xmlns:a16="http://schemas.microsoft.com/office/drawing/2014/main" val="163710281"/>
                    </a:ext>
                  </a:extLst>
                </a:gridCol>
                <a:gridCol w="1298871">
                  <a:extLst>
                    <a:ext uri="{9D8B030D-6E8A-4147-A177-3AD203B41FA5}">
                      <a16:colId xmlns:a16="http://schemas.microsoft.com/office/drawing/2014/main" val="400242983"/>
                    </a:ext>
                  </a:extLst>
                </a:gridCol>
                <a:gridCol w="1298871">
                  <a:extLst>
                    <a:ext uri="{9D8B030D-6E8A-4147-A177-3AD203B41FA5}">
                      <a16:colId xmlns:a16="http://schemas.microsoft.com/office/drawing/2014/main" val="3141275710"/>
                    </a:ext>
                  </a:extLst>
                </a:gridCol>
              </a:tblGrid>
              <a:tr h="349450">
                <a:tc>
                  <a:txBody>
                    <a:bodyPr/>
                    <a:lstStyle/>
                    <a:p>
                      <a:pPr marL="0" marR="0">
                        <a:spcBef>
                          <a:spcPts val="0"/>
                        </a:spcBef>
                        <a:spcAft>
                          <a:spcPts val="0"/>
                        </a:spcAft>
                      </a:pPr>
                      <a:r>
                        <a:rPr lang="en-US" sz="1300" dirty="0">
                          <a:effectLst/>
                        </a:rPr>
                        <a:t>Arima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First 10 stores (combined data)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store_11_35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711922"/>
                  </a:ext>
                </a:extLst>
              </a:tr>
              <a:tr h="3727464">
                <a:tc>
                  <a:txBody>
                    <a:bodyPr/>
                    <a:lstStyle/>
                    <a:p>
                      <a:pPr marL="0" marR="0">
                        <a:spcBef>
                          <a:spcPts val="0"/>
                        </a:spcBef>
                        <a:spcAft>
                          <a:spcPts val="0"/>
                        </a:spcAft>
                      </a:pPr>
                      <a:r>
                        <a:rPr lang="en-US" sz="1300" dirty="0">
                          <a:effectLst/>
                        </a:rPr>
                        <a:t>Arima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1425"/>
                        </a:lnSpc>
                        <a:spcBef>
                          <a:spcPts val="0"/>
                        </a:spcBef>
                        <a:spcAft>
                          <a:spcPts val="0"/>
                        </a:spcAft>
                      </a:pPr>
                      <a:r>
                        <a:rPr lang="en-US" sz="1200" dirty="0">
                          <a:effectLst/>
                        </a:rPr>
                        <a:t>The mean absolute error: 5057731.956916306 </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mean squared error: 59566858694429.85 </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mean absolute percentage error:</a:t>
                      </a:r>
                    </a:p>
                    <a:p>
                      <a:pPr marL="0" marR="0">
                        <a:lnSpc>
                          <a:spcPts val="1425"/>
                        </a:lnSpc>
                        <a:spcBef>
                          <a:spcPts val="0"/>
                        </a:spcBef>
                        <a:spcAft>
                          <a:spcPts val="0"/>
                        </a:spcAft>
                      </a:pPr>
                      <a:r>
                        <a:rPr lang="en-US" sz="1200" dirty="0">
                          <a:effectLst/>
                        </a:rPr>
                        <a:t> 3.9233489986639842 </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score : 92.32999999999998</a:t>
                      </a:r>
                      <a:r>
                        <a:rPr lang="en-US" sz="1300" dirty="0">
                          <a:effectLst/>
                        </a:rPr>
                        <a:t> </a:t>
                      </a:r>
                      <a:endParaRPr lang="en-US" sz="1200" dirty="0">
                        <a:effectLst/>
                      </a:endParaRPr>
                    </a:p>
                    <a:p>
                      <a:pPr marL="0" marR="0">
                        <a:lnSpc>
                          <a:spcPts val="1425"/>
                        </a:lnSpc>
                        <a:spcBef>
                          <a:spcPts val="0"/>
                        </a:spcBef>
                        <a:spcAft>
                          <a:spcPts val="0"/>
                        </a:spcAft>
                      </a:pPr>
                      <a:r>
                        <a:rPr lang="en-US" sz="1300" dirty="0">
                          <a:effectLst/>
                        </a:rPr>
                        <a:t> </a:t>
                      </a:r>
                      <a:endParaRPr lang="en-US" sz="1200" dirty="0">
                        <a:effectLst/>
                      </a:endParaRPr>
                    </a:p>
                    <a:p>
                      <a:pPr marL="0" marR="0">
                        <a:spcBef>
                          <a:spcPts val="0"/>
                        </a:spcBef>
                        <a:spcAft>
                          <a:spcPts val="0"/>
                        </a:spcAft>
                      </a:pPr>
                      <a:r>
                        <a:rPr lang="en-US" sz="11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1425"/>
                        </a:lnSpc>
                        <a:spcBef>
                          <a:spcPts val="0"/>
                        </a:spcBef>
                        <a:spcAft>
                          <a:spcPts val="0"/>
                        </a:spcAft>
                      </a:pPr>
                      <a:r>
                        <a:rPr lang="en-US" sz="1200" dirty="0">
                          <a:effectLst/>
                        </a:rPr>
                        <a:t>The mean absolute error: 5057731.956916306</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mean  59566858694429.85</a:t>
                      </a:r>
                      <a:r>
                        <a:rPr lang="en-US" sz="1300" dirty="0">
                          <a:effectLst/>
                        </a:rPr>
                        <a:t> </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mean absolute percentage error:</a:t>
                      </a:r>
                    </a:p>
                    <a:p>
                      <a:pPr marL="0" marR="0">
                        <a:lnSpc>
                          <a:spcPts val="1425"/>
                        </a:lnSpc>
                        <a:spcBef>
                          <a:spcPts val="0"/>
                        </a:spcBef>
                        <a:spcAft>
                          <a:spcPts val="0"/>
                        </a:spcAft>
                      </a:pPr>
                      <a:r>
                        <a:rPr lang="en-US" sz="1200" dirty="0">
                          <a:effectLst/>
                        </a:rPr>
                        <a:t> 3.9233489986639842 </a:t>
                      </a:r>
                    </a:p>
                    <a:p>
                      <a:pPr marL="0" marR="0">
                        <a:lnSpc>
                          <a:spcPts val="1425"/>
                        </a:lnSpc>
                        <a:spcBef>
                          <a:spcPts val="0"/>
                        </a:spcBef>
                        <a:spcAft>
                          <a:spcPts val="0"/>
                        </a:spcAft>
                      </a:pPr>
                      <a:endParaRPr lang="en-US" sz="1200" dirty="0">
                        <a:effectLst/>
                      </a:endParaRPr>
                    </a:p>
                    <a:p>
                      <a:pPr marL="0" marR="0">
                        <a:lnSpc>
                          <a:spcPts val="1425"/>
                        </a:lnSpc>
                        <a:spcBef>
                          <a:spcPts val="0"/>
                        </a:spcBef>
                        <a:spcAft>
                          <a:spcPts val="0"/>
                        </a:spcAft>
                      </a:pPr>
                      <a:r>
                        <a:rPr lang="en-US" sz="1200" dirty="0">
                          <a:effectLst/>
                        </a:rPr>
                        <a:t>The score : 92.32999999999998</a:t>
                      </a:r>
                    </a:p>
                    <a:p>
                      <a:pPr marL="0" marR="0">
                        <a:spcBef>
                          <a:spcPts val="0"/>
                        </a:spcBef>
                        <a:spcAft>
                          <a:spcPts val="0"/>
                        </a:spcAft>
                      </a:pPr>
                      <a:r>
                        <a:rPr lang="en-US" sz="11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3642910"/>
                  </a:ext>
                </a:extLst>
              </a:tr>
            </a:tbl>
          </a:graphicData>
        </a:graphic>
      </p:graphicFrame>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With External Factors</a:t>
            </a:r>
          </a:p>
        </p:txBody>
      </p:sp>
      <p:sp>
        <p:nvSpPr>
          <p:cNvPr id="16" name="TextBox 15">
            <a:extLst>
              <a:ext uri="{FF2B5EF4-FFF2-40B4-BE49-F238E27FC236}">
                <a16:creationId xmlns:a16="http://schemas.microsoft.com/office/drawing/2014/main" id="{4880D5F0-D4A6-B843-B1B8-1086FB1CB25E}"/>
              </a:ext>
            </a:extLst>
          </p:cNvPr>
          <p:cNvSpPr txBox="1"/>
          <p:nvPr/>
        </p:nvSpPr>
        <p:spPr>
          <a:xfrm>
            <a:off x="401859" y="4901882"/>
            <a:ext cx="21288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Ensemble Model</a:t>
            </a:r>
          </a:p>
        </p:txBody>
      </p:sp>
      <p:pic>
        <p:nvPicPr>
          <p:cNvPr id="18" name="Picture 17" descr="Graphical user interface, application&#10;&#10;Description automatically generated">
            <a:extLst>
              <a:ext uri="{FF2B5EF4-FFF2-40B4-BE49-F238E27FC236}">
                <a16:creationId xmlns:a16="http://schemas.microsoft.com/office/drawing/2014/main" id="{5728A7D5-7B48-0B4D-99D2-84E4FB956BBD}"/>
              </a:ext>
            </a:extLst>
          </p:cNvPr>
          <p:cNvPicPr>
            <a:picLocks noChangeAspect="1"/>
          </p:cNvPicPr>
          <p:nvPr/>
        </p:nvPicPr>
        <p:blipFill>
          <a:blip r:embed="rId2"/>
          <a:stretch>
            <a:fillRect/>
          </a:stretch>
        </p:blipFill>
        <p:spPr>
          <a:xfrm>
            <a:off x="5375950" y="5336687"/>
            <a:ext cx="3123816" cy="1540967"/>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8F7A07BE-731F-554B-95A4-73BD4400F267}"/>
              </a:ext>
            </a:extLst>
          </p:cNvPr>
          <p:cNvPicPr>
            <a:picLocks noChangeAspect="1"/>
          </p:cNvPicPr>
          <p:nvPr/>
        </p:nvPicPr>
        <p:blipFill>
          <a:blip r:embed="rId3"/>
          <a:stretch>
            <a:fillRect/>
          </a:stretch>
        </p:blipFill>
        <p:spPr>
          <a:xfrm>
            <a:off x="8099259" y="5181683"/>
            <a:ext cx="3868632" cy="1437172"/>
          </a:xfrm>
          <a:prstGeom prst="rect">
            <a:avLst/>
          </a:prstGeom>
        </p:spPr>
      </p:pic>
      <p:sp>
        <p:nvSpPr>
          <p:cNvPr id="20" name="TextBox 19">
            <a:extLst>
              <a:ext uri="{FF2B5EF4-FFF2-40B4-BE49-F238E27FC236}">
                <a16:creationId xmlns:a16="http://schemas.microsoft.com/office/drawing/2014/main" id="{C82657C6-FF97-BF44-BF28-97ECBC9810E4}"/>
              </a:ext>
            </a:extLst>
          </p:cNvPr>
          <p:cNvSpPr txBox="1"/>
          <p:nvPr/>
        </p:nvSpPr>
        <p:spPr>
          <a:xfrm>
            <a:off x="5590700" y="5009753"/>
            <a:ext cx="176256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Precision-Recall</a:t>
            </a:r>
          </a:p>
        </p:txBody>
      </p:sp>
      <p:sp>
        <p:nvSpPr>
          <p:cNvPr id="21" name="TextBox 20">
            <a:extLst>
              <a:ext uri="{FF2B5EF4-FFF2-40B4-BE49-F238E27FC236}">
                <a16:creationId xmlns:a16="http://schemas.microsoft.com/office/drawing/2014/main" id="{EAC40696-2A03-BD45-9ED0-14DD4EC21745}"/>
              </a:ext>
            </a:extLst>
          </p:cNvPr>
          <p:cNvSpPr txBox="1"/>
          <p:nvPr/>
        </p:nvSpPr>
        <p:spPr>
          <a:xfrm>
            <a:off x="8623908" y="4891390"/>
            <a:ext cx="238635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ROC curve</a:t>
            </a:r>
          </a:p>
        </p:txBody>
      </p:sp>
      <p:pic>
        <p:nvPicPr>
          <p:cNvPr id="25" name="Picture 24" descr="Chart, waterfall chart&#10;&#10;Description automatically generated">
            <a:extLst>
              <a:ext uri="{FF2B5EF4-FFF2-40B4-BE49-F238E27FC236}">
                <a16:creationId xmlns:a16="http://schemas.microsoft.com/office/drawing/2014/main" id="{B357B6E0-CE50-354F-A18C-9630ED885019}"/>
              </a:ext>
            </a:extLst>
          </p:cNvPr>
          <p:cNvPicPr>
            <a:picLocks noChangeAspect="1"/>
          </p:cNvPicPr>
          <p:nvPr/>
        </p:nvPicPr>
        <p:blipFill>
          <a:blip r:embed="rId4"/>
          <a:stretch>
            <a:fillRect/>
          </a:stretch>
        </p:blipFill>
        <p:spPr>
          <a:xfrm>
            <a:off x="348587" y="5247759"/>
            <a:ext cx="2235381" cy="1540968"/>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AB7E6984-BD07-CB49-9654-59D66836D019}"/>
              </a:ext>
            </a:extLst>
          </p:cNvPr>
          <p:cNvPicPr>
            <a:picLocks noChangeAspect="1"/>
          </p:cNvPicPr>
          <p:nvPr/>
        </p:nvPicPr>
        <p:blipFill>
          <a:blip r:embed="rId5"/>
          <a:stretch>
            <a:fillRect/>
          </a:stretch>
        </p:blipFill>
        <p:spPr>
          <a:xfrm>
            <a:off x="2530697" y="5400262"/>
            <a:ext cx="2552725" cy="1378419"/>
          </a:xfrm>
          <a:prstGeom prst="rect">
            <a:avLst/>
          </a:prstGeom>
        </p:spPr>
      </p:pic>
      <p:sp>
        <p:nvSpPr>
          <p:cNvPr id="29" name="TextBox 28">
            <a:extLst>
              <a:ext uri="{FF2B5EF4-FFF2-40B4-BE49-F238E27FC236}">
                <a16:creationId xmlns:a16="http://schemas.microsoft.com/office/drawing/2014/main" id="{35B9CA9F-ECFE-1F4B-92D5-D6A5A7C9F9BD}"/>
              </a:ext>
            </a:extLst>
          </p:cNvPr>
          <p:cNvSpPr txBox="1"/>
          <p:nvPr/>
        </p:nvSpPr>
        <p:spPr>
          <a:xfrm>
            <a:off x="2499928" y="5024323"/>
            <a:ext cx="2552725"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Precision , Recall, F1, the Accuracy score</a:t>
            </a:r>
          </a:p>
        </p:txBody>
      </p:sp>
    </p:spTree>
    <p:extLst>
      <p:ext uri="{BB962C8B-B14F-4D97-AF65-F5344CB8AC3E}">
        <p14:creationId xmlns:p14="http://schemas.microsoft.com/office/powerpoint/2010/main" val="210475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3949974" y="-27719"/>
            <a:ext cx="6357936" cy="769441"/>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8F7AD460-E585-0F4C-AE64-1593A0CF5370}"/>
              </a:ext>
            </a:extLst>
          </p:cNvPr>
          <p:cNvSpPr txBox="1"/>
          <p:nvPr/>
        </p:nvSpPr>
        <p:spPr>
          <a:xfrm>
            <a:off x="261533" y="729989"/>
            <a:ext cx="3126766" cy="615553"/>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Recurrent Neural Network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20" name="Picture 19" descr="Chart, waterfall chart&#10;&#10;Description automatically generated">
            <a:extLst>
              <a:ext uri="{FF2B5EF4-FFF2-40B4-BE49-F238E27FC236}">
                <a16:creationId xmlns:a16="http://schemas.microsoft.com/office/drawing/2014/main" id="{532F3636-EE5E-BC4E-8CA9-6192C1C69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77" y="1321527"/>
            <a:ext cx="4333473" cy="2557780"/>
          </a:xfrm>
          <a:prstGeom prst="rect">
            <a:avLst/>
          </a:prstGeom>
        </p:spPr>
      </p:pic>
      <p:pic>
        <p:nvPicPr>
          <p:cNvPr id="21" name="Picture 20" descr="Text&#10;&#10;Description automatically generated">
            <a:extLst>
              <a:ext uri="{FF2B5EF4-FFF2-40B4-BE49-F238E27FC236}">
                <a16:creationId xmlns:a16="http://schemas.microsoft.com/office/drawing/2014/main" id="{48F70053-4A84-6143-9EBD-695CED443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627" y="1541664"/>
            <a:ext cx="4789042" cy="2183471"/>
          </a:xfrm>
          <a:prstGeom prst="rect">
            <a:avLst/>
          </a:prstGeom>
        </p:spPr>
      </p:pic>
      <p:sp>
        <p:nvSpPr>
          <p:cNvPr id="8" name="TextBox 7">
            <a:extLst>
              <a:ext uri="{FF2B5EF4-FFF2-40B4-BE49-F238E27FC236}">
                <a16:creationId xmlns:a16="http://schemas.microsoft.com/office/drawing/2014/main" id="{2C8769AA-4529-FE46-90C8-F3C3FF63878C}"/>
              </a:ext>
            </a:extLst>
          </p:cNvPr>
          <p:cNvSpPr txBox="1"/>
          <p:nvPr/>
        </p:nvSpPr>
        <p:spPr>
          <a:xfrm>
            <a:off x="4177758" y="950796"/>
            <a:ext cx="4333473" cy="800219"/>
          </a:xfrm>
          <a:prstGeom prst="rect">
            <a:avLst/>
          </a:prstGeom>
          <a:noFill/>
        </p:spPr>
        <p:txBody>
          <a:bodyPr wrap="square" rtlCol="0">
            <a:sp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Precision, Recall, Accuracy, F1 score:</a:t>
            </a:r>
          </a:p>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pic>
        <p:nvPicPr>
          <p:cNvPr id="22" name="Picture 21" descr="Graphical user interface&#10;&#10;Description automatically generated with medium confidence">
            <a:extLst>
              <a:ext uri="{FF2B5EF4-FFF2-40B4-BE49-F238E27FC236}">
                <a16:creationId xmlns:a16="http://schemas.microsoft.com/office/drawing/2014/main" id="{6F9FD3CA-9267-4F4D-A697-A97FFCAA7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3045" y="1459116"/>
            <a:ext cx="3105444" cy="2405892"/>
          </a:xfrm>
          <a:prstGeom prst="rect">
            <a:avLst/>
          </a:prstGeom>
        </p:spPr>
      </p:pic>
      <p:sp>
        <p:nvSpPr>
          <p:cNvPr id="23" name="TextBox 22">
            <a:extLst>
              <a:ext uri="{FF2B5EF4-FFF2-40B4-BE49-F238E27FC236}">
                <a16:creationId xmlns:a16="http://schemas.microsoft.com/office/drawing/2014/main" id="{5ECF9D28-527D-FE40-99E3-AAEC16507D67}"/>
              </a:ext>
            </a:extLst>
          </p:cNvPr>
          <p:cNvSpPr txBox="1"/>
          <p:nvPr/>
        </p:nvSpPr>
        <p:spPr>
          <a:xfrm>
            <a:off x="8969794" y="814301"/>
            <a:ext cx="2344882" cy="923330"/>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rPr>
              <a:t>Precision Recall Curve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4" name="TextBox 23">
            <a:extLst>
              <a:ext uri="{FF2B5EF4-FFF2-40B4-BE49-F238E27FC236}">
                <a16:creationId xmlns:a16="http://schemas.microsoft.com/office/drawing/2014/main" id="{B2377507-4BA8-884F-B24C-AD18A1B8C2AD}"/>
              </a:ext>
            </a:extLst>
          </p:cNvPr>
          <p:cNvSpPr txBox="1"/>
          <p:nvPr/>
        </p:nvSpPr>
        <p:spPr>
          <a:xfrm>
            <a:off x="4688898" y="3668491"/>
            <a:ext cx="3924704" cy="615553"/>
          </a:xfrm>
          <a:prstGeom prst="rect">
            <a:avLst/>
          </a:prstGeom>
          <a:noFill/>
        </p:spPr>
        <p:txBody>
          <a:bodyPr wrap="square" rtlCol="0">
            <a:spAutoFit/>
          </a:bodyPr>
          <a:lstStyle/>
          <a:p>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26" name="TextBox 25">
            <a:extLst>
              <a:ext uri="{FF2B5EF4-FFF2-40B4-BE49-F238E27FC236}">
                <a16:creationId xmlns:a16="http://schemas.microsoft.com/office/drawing/2014/main" id="{B187BEF5-5853-5C40-9690-ECA260F0330C}"/>
              </a:ext>
            </a:extLst>
          </p:cNvPr>
          <p:cNvSpPr txBox="1"/>
          <p:nvPr/>
        </p:nvSpPr>
        <p:spPr>
          <a:xfrm>
            <a:off x="4845331" y="3894778"/>
            <a:ext cx="340191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Evaluation  performed and the accuracy got:</a:t>
            </a:r>
          </a:p>
        </p:txBody>
      </p:sp>
      <p:pic>
        <p:nvPicPr>
          <p:cNvPr id="30" name="Picture 29" descr="Table&#10;&#10;Description automatically generated">
            <a:extLst>
              <a:ext uri="{FF2B5EF4-FFF2-40B4-BE49-F238E27FC236}">
                <a16:creationId xmlns:a16="http://schemas.microsoft.com/office/drawing/2014/main" id="{1538F9A7-D803-EE4C-967F-D90C81BF6259}"/>
              </a:ext>
            </a:extLst>
          </p:cNvPr>
          <p:cNvPicPr>
            <a:picLocks noChangeAspect="1"/>
          </p:cNvPicPr>
          <p:nvPr/>
        </p:nvPicPr>
        <p:blipFill>
          <a:blip r:embed="rId5"/>
          <a:stretch>
            <a:fillRect/>
          </a:stretch>
        </p:blipFill>
        <p:spPr>
          <a:xfrm>
            <a:off x="4400550" y="4155581"/>
            <a:ext cx="4302119" cy="2606099"/>
          </a:xfrm>
          <a:prstGeom prst="rect">
            <a:avLst/>
          </a:prstGeom>
          <a:effectLst>
            <a:glow>
              <a:schemeClr val="accent1">
                <a:alpha val="40000"/>
              </a:schemeClr>
            </a:glow>
            <a:outerShdw blurRad="50800" dist="50800" dir="8400000" algn="ctr" rotWithShape="0">
              <a:srgbClr val="000000">
                <a:alpha val="53000"/>
              </a:srgbClr>
            </a:outerShdw>
          </a:effectLst>
        </p:spPr>
      </p:pic>
    </p:spTree>
    <p:extLst>
      <p:ext uri="{BB962C8B-B14F-4D97-AF65-F5344CB8AC3E}">
        <p14:creationId xmlns:p14="http://schemas.microsoft.com/office/powerpoint/2010/main" val="122161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3949974" y="-27719"/>
            <a:ext cx="6357936" cy="769441"/>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F252BB73-5754-CC1A-7584-A63CEB273881}"/>
              </a:ext>
            </a:extLst>
          </p:cNvPr>
          <p:cNvPicPr>
            <a:picLocks noChangeAspect="1"/>
          </p:cNvPicPr>
          <p:nvPr/>
        </p:nvPicPr>
        <p:blipFill>
          <a:blip r:embed="rId2"/>
          <a:stretch>
            <a:fillRect/>
          </a:stretch>
        </p:blipFill>
        <p:spPr>
          <a:xfrm>
            <a:off x="5746170" y="762000"/>
            <a:ext cx="6305006" cy="2758440"/>
          </a:xfrm>
          <a:prstGeom prst="rect">
            <a:avLst/>
          </a:prstGeom>
        </p:spPr>
      </p:pic>
      <p:sp>
        <p:nvSpPr>
          <p:cNvPr id="9" name="Title 6">
            <a:extLst>
              <a:ext uri="{FF2B5EF4-FFF2-40B4-BE49-F238E27FC236}">
                <a16:creationId xmlns:a16="http://schemas.microsoft.com/office/drawing/2014/main" id="{DC66A3B4-7B2E-29F3-7293-8D22847381AC}"/>
              </a:ext>
            </a:extLst>
          </p:cNvPr>
          <p:cNvSpPr>
            <a:spLocks noGrp="1"/>
          </p:cNvSpPr>
          <p:nvPr>
            <p:ph idx="1"/>
          </p:nvPr>
        </p:nvSpPr>
        <p:spPr>
          <a:xfrm>
            <a:off x="476250" y="576263"/>
            <a:ext cx="5348288" cy="5732462"/>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Data Preprocessing: data preprocessing can refer to manipulation or dropping of data before it is used in order to ensure or enhance performance.</a:t>
            </a:r>
          </a:p>
          <a:p>
            <a:pPr marL="0" indent="0">
              <a:buNone/>
            </a:pPr>
            <a:r>
              <a:rPr lang="en-US" sz="1600" dirty="0">
                <a:latin typeface="Times New Roman" panose="02020603050405020304" pitchFamily="18" charset="0"/>
                <a:cs typeface="Times New Roman" panose="02020603050405020304" pitchFamily="18" charset="0"/>
              </a:rPr>
              <a:t>Exploratory Data analysis: exploratory data analysis is an approach of analyzing data sets to summarize their main characteristics, often using statistical graphics and other data visualization methods</a:t>
            </a:r>
          </a:p>
          <a:p>
            <a:pPr marL="0" indent="0">
              <a:buNone/>
            </a:pPr>
            <a:r>
              <a:rPr lang="en-US" sz="1600" dirty="0">
                <a:latin typeface="Times New Roman" panose="02020603050405020304" pitchFamily="18" charset="0"/>
                <a:cs typeface="Times New Roman" panose="02020603050405020304" pitchFamily="18" charset="0"/>
              </a:rPr>
              <a:t>The graph represents the number sales in different stores on three different states. Its plotted in between the value and it’s store id.</a:t>
            </a:r>
          </a:p>
          <a:p>
            <a:pPr marL="0" indent="0">
              <a:buNone/>
            </a:pPr>
            <a:r>
              <a:rPr lang="en-US" sz="1600" dirty="0">
                <a:latin typeface="Times New Roman" panose="02020603050405020304" pitchFamily="18" charset="0"/>
                <a:cs typeface="Times New Roman" panose="02020603050405020304" pitchFamily="18" charset="0"/>
              </a:rPr>
              <a:t>The second graph represents the number of sales in different categories like foods, hobbies and household. The bar graph in these categories are plotted on different stores like store id versus their value. </a:t>
            </a:r>
          </a:p>
        </p:txBody>
      </p:sp>
      <p:pic>
        <p:nvPicPr>
          <p:cNvPr id="12" name="Picture 11">
            <a:extLst>
              <a:ext uri="{FF2B5EF4-FFF2-40B4-BE49-F238E27FC236}">
                <a16:creationId xmlns:a16="http://schemas.microsoft.com/office/drawing/2014/main" id="{2FF2AF86-0AAD-0FB8-4694-6D60B10AE8B8}"/>
              </a:ext>
            </a:extLst>
          </p:cNvPr>
          <p:cNvPicPr>
            <a:picLocks noChangeAspect="1"/>
          </p:cNvPicPr>
          <p:nvPr/>
        </p:nvPicPr>
        <p:blipFill>
          <a:blip r:embed="rId3"/>
          <a:stretch>
            <a:fillRect/>
          </a:stretch>
        </p:blipFill>
        <p:spPr>
          <a:xfrm>
            <a:off x="6038341" y="3495490"/>
            <a:ext cx="5942120" cy="2738946"/>
          </a:xfrm>
          <a:prstGeom prst="rect">
            <a:avLst/>
          </a:prstGeom>
        </p:spPr>
      </p:pic>
    </p:spTree>
    <p:extLst>
      <p:ext uri="{BB962C8B-B14F-4D97-AF65-F5344CB8AC3E}">
        <p14:creationId xmlns:p14="http://schemas.microsoft.com/office/powerpoint/2010/main" val="110487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8DEF8C-0F74-D84F-97D9-37945B01DEEB}"/>
              </a:ext>
            </a:extLst>
          </p:cNvPr>
          <p:cNvSpPr txBox="1"/>
          <p:nvPr/>
        </p:nvSpPr>
        <p:spPr>
          <a:xfrm>
            <a:off x="2629973" y="89784"/>
            <a:ext cx="6357936" cy="769441"/>
          </a:xfrm>
          <a:prstGeom prst="rect">
            <a:avLst/>
          </a:prstGeom>
          <a:noFill/>
        </p:spPr>
        <p:txBody>
          <a:bodyPr wrap="square" rtlCol="0">
            <a:spAutoFit/>
          </a:bodyPr>
          <a:lstStyle/>
          <a:p>
            <a:pPr algn="ct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5158950" y="1788761"/>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497416" y="1523940"/>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789465" y="615173"/>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pic>
        <p:nvPicPr>
          <p:cNvPr id="4" name="Picture 3" descr="Table&#10;&#10;Description automatically generated">
            <a:extLst>
              <a:ext uri="{FF2B5EF4-FFF2-40B4-BE49-F238E27FC236}">
                <a16:creationId xmlns:a16="http://schemas.microsoft.com/office/drawing/2014/main" id="{D60A4DB9-E4DC-BF60-CE8A-B1F276039461}"/>
              </a:ext>
            </a:extLst>
          </p:cNvPr>
          <p:cNvPicPr>
            <a:picLocks noChangeAspect="1"/>
          </p:cNvPicPr>
          <p:nvPr/>
        </p:nvPicPr>
        <p:blipFill>
          <a:blip r:embed="rId2"/>
          <a:stretch>
            <a:fillRect/>
          </a:stretch>
        </p:blipFill>
        <p:spPr>
          <a:xfrm>
            <a:off x="403801" y="523066"/>
            <a:ext cx="5943600" cy="3256280"/>
          </a:xfrm>
          <a:prstGeom prst="rect">
            <a:avLst/>
          </a:prstGeom>
        </p:spPr>
      </p:pic>
      <p:pic>
        <p:nvPicPr>
          <p:cNvPr id="5" name="Picture 4" descr="Chart&#10;&#10;Description automatically generated">
            <a:extLst>
              <a:ext uri="{FF2B5EF4-FFF2-40B4-BE49-F238E27FC236}">
                <a16:creationId xmlns:a16="http://schemas.microsoft.com/office/drawing/2014/main" id="{7005E2DE-1A2D-AF26-3BFC-5A553BA99F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3017" y="523066"/>
            <a:ext cx="5598977" cy="3015432"/>
          </a:xfrm>
          <a:prstGeom prst="rect">
            <a:avLst/>
          </a:prstGeom>
          <a:noFill/>
          <a:ln>
            <a:noFill/>
          </a:ln>
        </p:spPr>
      </p:pic>
      <p:pic>
        <p:nvPicPr>
          <p:cNvPr id="8" name="Picture 7">
            <a:extLst>
              <a:ext uri="{FF2B5EF4-FFF2-40B4-BE49-F238E27FC236}">
                <a16:creationId xmlns:a16="http://schemas.microsoft.com/office/drawing/2014/main" id="{CF37EB66-753E-A563-EE0C-F5C71528A859}"/>
              </a:ext>
            </a:extLst>
          </p:cNvPr>
          <p:cNvPicPr>
            <a:picLocks noChangeAspect="1"/>
          </p:cNvPicPr>
          <p:nvPr/>
        </p:nvPicPr>
        <p:blipFill>
          <a:blip r:embed="rId4"/>
          <a:stretch>
            <a:fillRect/>
          </a:stretch>
        </p:blipFill>
        <p:spPr>
          <a:xfrm>
            <a:off x="287759" y="4190354"/>
            <a:ext cx="6175684" cy="2444981"/>
          </a:xfrm>
          <a:prstGeom prst="rect">
            <a:avLst/>
          </a:prstGeom>
        </p:spPr>
      </p:pic>
      <p:sp>
        <p:nvSpPr>
          <p:cNvPr id="12" name="TextBox 11">
            <a:extLst>
              <a:ext uri="{FF2B5EF4-FFF2-40B4-BE49-F238E27FC236}">
                <a16:creationId xmlns:a16="http://schemas.microsoft.com/office/drawing/2014/main" id="{DA780F7B-1071-2898-957D-A8B1FAB1FB30}"/>
              </a:ext>
            </a:extLst>
          </p:cNvPr>
          <p:cNvSpPr txBox="1"/>
          <p:nvPr/>
        </p:nvSpPr>
        <p:spPr>
          <a:xfrm>
            <a:off x="1715013" y="3779346"/>
            <a:ext cx="424129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ARIMA model Summary</a:t>
            </a:r>
          </a:p>
        </p:txBody>
      </p:sp>
      <p:sp>
        <p:nvSpPr>
          <p:cNvPr id="13" name="TextBox 12">
            <a:extLst>
              <a:ext uri="{FF2B5EF4-FFF2-40B4-BE49-F238E27FC236}">
                <a16:creationId xmlns:a16="http://schemas.microsoft.com/office/drawing/2014/main" id="{D180ED3A-F217-065C-ED12-69DCFBE16FAA}"/>
              </a:ext>
            </a:extLst>
          </p:cNvPr>
          <p:cNvSpPr txBox="1"/>
          <p:nvPr/>
        </p:nvSpPr>
        <p:spPr>
          <a:xfrm>
            <a:off x="7658613" y="3715247"/>
            <a:ext cx="424129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ARIMA model Diagnostics</a:t>
            </a:r>
          </a:p>
        </p:txBody>
      </p:sp>
      <p:sp>
        <p:nvSpPr>
          <p:cNvPr id="16" name="TextBox 15">
            <a:extLst>
              <a:ext uri="{FF2B5EF4-FFF2-40B4-BE49-F238E27FC236}">
                <a16:creationId xmlns:a16="http://schemas.microsoft.com/office/drawing/2014/main" id="{B5669C8B-369B-E259-919E-520A0FF8BB39}"/>
              </a:ext>
            </a:extLst>
          </p:cNvPr>
          <p:cNvSpPr txBox="1"/>
          <p:nvPr/>
        </p:nvSpPr>
        <p:spPr>
          <a:xfrm>
            <a:off x="1861082" y="6530190"/>
            <a:ext cx="424129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ARIMA model Forecasting</a:t>
            </a:r>
          </a:p>
        </p:txBody>
      </p:sp>
      <p:sp>
        <p:nvSpPr>
          <p:cNvPr id="2" name="TextBox 1">
            <a:extLst>
              <a:ext uri="{FF2B5EF4-FFF2-40B4-BE49-F238E27FC236}">
                <a16:creationId xmlns:a16="http://schemas.microsoft.com/office/drawing/2014/main" id="{79B75BBC-C6DE-BEC1-EFF3-D0E1392F64F1}"/>
              </a:ext>
            </a:extLst>
          </p:cNvPr>
          <p:cNvSpPr txBox="1"/>
          <p:nvPr/>
        </p:nvSpPr>
        <p:spPr>
          <a:xfrm>
            <a:off x="7658613" y="4539372"/>
            <a:ext cx="305293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RMSE VALUE : 1.20</a:t>
            </a:r>
          </a:p>
        </p:txBody>
      </p:sp>
    </p:spTree>
    <p:extLst>
      <p:ext uri="{BB962C8B-B14F-4D97-AF65-F5344CB8AC3E}">
        <p14:creationId xmlns:p14="http://schemas.microsoft.com/office/powerpoint/2010/main" val="2021580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2917032" y="113458"/>
            <a:ext cx="6357936" cy="1785104"/>
          </a:xfrm>
          <a:prstGeom prst="rect">
            <a:avLst/>
          </a:prstGeom>
          <a:noFill/>
        </p:spPr>
        <p:txBody>
          <a:bodyPr wrap="square" rtlCol="0">
            <a:spAutoFit/>
          </a:bodyPr>
          <a:lstStyle/>
          <a:p>
            <a:pPr algn="ct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p>
          <a:p>
            <a:pPr algn="ctr"/>
            <a:r>
              <a:rPr lang="en-US" sz="2200" b="1" dirty="0">
                <a:latin typeface="Times New Roman" panose="02020603050405020304" pitchFamily="18" charset="0"/>
                <a:ea typeface="Calibri" panose="020F0502020204030204" pitchFamily="34" charset="0"/>
                <a:cs typeface="Times New Roman" panose="02020603050405020304" pitchFamily="18" charset="0"/>
              </a:rPr>
              <a:t>LSTM</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LSTM Model</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pic>
        <p:nvPicPr>
          <p:cNvPr id="4" name="Picture 3" descr="Graphical user interface, text, application&#10;&#10;Description automatically generated">
            <a:extLst>
              <a:ext uri="{FF2B5EF4-FFF2-40B4-BE49-F238E27FC236}">
                <a16:creationId xmlns:a16="http://schemas.microsoft.com/office/drawing/2014/main" id="{00D272B7-6101-DFDD-8B05-C324E24D3833}"/>
              </a:ext>
            </a:extLst>
          </p:cNvPr>
          <p:cNvPicPr>
            <a:picLocks noChangeAspect="1"/>
          </p:cNvPicPr>
          <p:nvPr/>
        </p:nvPicPr>
        <p:blipFill>
          <a:blip r:embed="rId2"/>
          <a:stretch>
            <a:fillRect/>
          </a:stretch>
        </p:blipFill>
        <p:spPr>
          <a:xfrm>
            <a:off x="1037050" y="785550"/>
            <a:ext cx="9732550" cy="4119965"/>
          </a:xfrm>
          <a:prstGeom prst="rect">
            <a:avLst/>
          </a:prstGeom>
        </p:spPr>
      </p:pic>
      <p:pic>
        <p:nvPicPr>
          <p:cNvPr id="10" name="Picture 9">
            <a:extLst>
              <a:ext uri="{FF2B5EF4-FFF2-40B4-BE49-F238E27FC236}">
                <a16:creationId xmlns:a16="http://schemas.microsoft.com/office/drawing/2014/main" id="{DF9CBDB7-2B5F-43C2-724D-CA3DB4FF33B2}"/>
              </a:ext>
            </a:extLst>
          </p:cNvPr>
          <p:cNvPicPr>
            <a:picLocks noChangeAspect="1"/>
          </p:cNvPicPr>
          <p:nvPr/>
        </p:nvPicPr>
        <p:blipFill>
          <a:blip r:embed="rId3"/>
          <a:stretch>
            <a:fillRect/>
          </a:stretch>
        </p:blipFill>
        <p:spPr>
          <a:xfrm>
            <a:off x="3694700" y="4019121"/>
            <a:ext cx="6613210" cy="2540720"/>
          </a:xfrm>
          <a:prstGeom prst="rect">
            <a:avLst/>
          </a:prstGeom>
        </p:spPr>
      </p:pic>
    </p:spTree>
    <p:extLst>
      <p:ext uri="{BB962C8B-B14F-4D97-AF65-F5344CB8AC3E}">
        <p14:creationId xmlns:p14="http://schemas.microsoft.com/office/powerpoint/2010/main" val="37258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2928938" y="-27719"/>
            <a:ext cx="7378972" cy="58477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Calibri" panose="020F0502020204030204" pitchFamily="34" charset="0"/>
              </a:rPr>
              <a:t>Model deployment and business recommendation</a:t>
            </a:r>
            <a:r>
              <a:rPr lang="en-US" sz="3200" dirty="0">
                <a:effectLst/>
              </a:rPr>
              <a:t> </a:t>
            </a:r>
            <a:endParaRPr lang="en-US" sz="32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866824" y="618612"/>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6D00D00D-DE6E-5D7A-8E9F-8617ABB36403}"/>
              </a:ext>
            </a:extLst>
          </p:cNvPr>
          <p:cNvPicPr>
            <a:picLocks noChangeAspect="1"/>
          </p:cNvPicPr>
          <p:nvPr/>
        </p:nvPicPr>
        <p:blipFill>
          <a:blip r:embed="rId2"/>
          <a:stretch>
            <a:fillRect/>
          </a:stretch>
        </p:blipFill>
        <p:spPr>
          <a:xfrm>
            <a:off x="6210865" y="861911"/>
            <a:ext cx="5782482" cy="2391109"/>
          </a:xfrm>
          <a:prstGeom prst="rect">
            <a:avLst/>
          </a:prstGeom>
        </p:spPr>
      </p:pic>
      <p:sp>
        <p:nvSpPr>
          <p:cNvPr id="12" name="Text Placeholder 11">
            <a:extLst>
              <a:ext uri="{FF2B5EF4-FFF2-40B4-BE49-F238E27FC236}">
                <a16:creationId xmlns:a16="http://schemas.microsoft.com/office/drawing/2014/main" id="{E809A483-130D-6354-C854-71C3C86F6C9B}"/>
              </a:ext>
            </a:extLst>
          </p:cNvPr>
          <p:cNvSpPr>
            <a:spLocks noGrp="1"/>
          </p:cNvSpPr>
          <p:nvPr>
            <p:ph type="body" sz="half" idx="2"/>
          </p:nvPr>
        </p:nvSpPr>
        <p:spPr>
          <a:xfrm>
            <a:off x="335278" y="704088"/>
            <a:ext cx="5471162" cy="5706654"/>
          </a:xfrm>
        </p:spPr>
        <p:txBody>
          <a:bodyPr>
            <a:normAutofit lnSpcReduction="10000"/>
          </a:bodyPr>
          <a:lstStyle/>
          <a:p>
            <a:pPr>
              <a:buClr>
                <a:schemeClr val="tx1"/>
              </a:buCl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p>
          <a:p>
            <a:pPr>
              <a:buClr>
                <a:schemeClr val="tx1"/>
              </a:buClr>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Streamlit deployment</a:t>
            </a:r>
          </a:p>
          <a:p>
            <a:pPr marL="285750" indent="-285750">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ARIMA model deployment using Streamlit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tx1"/>
              </a:buClr>
            </a:pP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tx1"/>
              </a:buCl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ABC analysis</a:t>
            </a:r>
          </a:p>
          <a:p>
            <a:pPr marL="285750" indent="-285750">
              <a:buClr>
                <a:schemeClr val="tx1"/>
              </a:buCl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 ABC analysis of household category of 1 year data using sales and selling price has been performed.</a:t>
            </a:r>
          </a:p>
          <a:p>
            <a:pPr marL="285750" indent="-285750">
              <a:buClr>
                <a:schemeClr val="tx1"/>
              </a:buClr>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We have constructed a table for each item in this household category and calculated its revenue based on the number of sales and it’s selling price per unit.</a:t>
            </a:r>
          </a:p>
          <a:p>
            <a:pPr marL="285750" indent="-285750">
              <a:buClr>
                <a:schemeClr val="tx1"/>
              </a:buCl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have also extracted the run percentage, run cost, and categorized all the items in three classes A, B and C.</a:t>
            </a:r>
          </a:p>
          <a:p>
            <a:pPr marL="285750" indent="-285750">
              <a:buClr>
                <a:schemeClr val="tx1"/>
              </a:buCl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classification is based on sales, total revenue generation.</a:t>
            </a:r>
          </a:p>
          <a:p>
            <a:pPr marL="285750" indent="-285750">
              <a:buClr>
                <a:schemeClr val="tx1"/>
              </a:buClr>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In which, we have class A with highest revenue generation.</a:t>
            </a:r>
          </a:p>
          <a:p>
            <a:pPr marL="285750" indent="-285750">
              <a:buClr>
                <a:schemeClr val="tx1"/>
              </a:buClr>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buClr>
                <a:schemeClr val="tx1"/>
              </a:buClr>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1BD8E84-F370-0A96-F0AE-71E2CFBFEEC5}"/>
              </a:ext>
            </a:extLst>
          </p:cNvPr>
          <p:cNvPicPr>
            <a:picLocks noChangeAspect="1"/>
          </p:cNvPicPr>
          <p:nvPr/>
        </p:nvPicPr>
        <p:blipFill>
          <a:blip r:embed="rId4"/>
          <a:stretch>
            <a:fillRect/>
          </a:stretch>
        </p:blipFill>
        <p:spPr>
          <a:xfrm>
            <a:off x="6905842" y="3253020"/>
            <a:ext cx="4487872" cy="3172647"/>
          </a:xfrm>
          <a:prstGeom prst="rect">
            <a:avLst/>
          </a:prstGeom>
        </p:spPr>
      </p:pic>
    </p:spTree>
    <p:extLst>
      <p:ext uri="{BB962C8B-B14F-4D97-AF65-F5344CB8AC3E}">
        <p14:creationId xmlns:p14="http://schemas.microsoft.com/office/powerpoint/2010/main" val="314111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3057872" y="128177"/>
            <a:ext cx="6698255" cy="46166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Calibri" panose="020F0502020204030204" pitchFamily="34" charset="0"/>
              </a:rPr>
              <a:t>Model deployment and business recommendation</a:t>
            </a:r>
            <a:r>
              <a:rPr lang="en-US" sz="2400" dirty="0">
                <a:effectLst/>
              </a:rPr>
              <a:t> </a:t>
            </a:r>
            <a:endParaRPr lang="en-US" sz="24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19EA9740-81E4-5349-8507-BEE8EB83C0C4}"/>
              </a:ext>
            </a:extLst>
          </p:cNvPr>
          <p:cNvSpPr txBox="1"/>
          <p:nvPr/>
        </p:nvSpPr>
        <p:spPr>
          <a:xfrm>
            <a:off x="318684" y="667769"/>
            <a:ext cx="4084360"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How stable is the customers’ demand?</a:t>
            </a:r>
            <a:r>
              <a:rPr lang="en-US" sz="1600" dirty="0">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9" name="Picture 8" descr="A picture containing text, scoreboard, plaque&#10;&#10;Description automatically generated">
            <a:extLst>
              <a:ext uri="{FF2B5EF4-FFF2-40B4-BE49-F238E27FC236}">
                <a16:creationId xmlns:a16="http://schemas.microsoft.com/office/drawing/2014/main" id="{8587A41F-A09A-2240-852A-BF3ED2111F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78" y="1318309"/>
            <a:ext cx="4024972" cy="1083786"/>
          </a:xfrm>
          <a:prstGeom prst="rect">
            <a:avLst/>
          </a:prstGeom>
          <a:noFill/>
          <a:ln>
            <a:noFill/>
          </a:ln>
        </p:spPr>
      </p:pic>
      <p:pic>
        <p:nvPicPr>
          <p:cNvPr id="10" name="Picture 9" descr="Text&#10;&#10;Description automatically generated with medium confidence">
            <a:extLst>
              <a:ext uri="{FF2B5EF4-FFF2-40B4-BE49-F238E27FC236}">
                <a16:creationId xmlns:a16="http://schemas.microsoft.com/office/drawing/2014/main" id="{145C21DC-89EC-5047-9879-0EB46F372B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044" y="1276116"/>
            <a:ext cx="4319004" cy="1207129"/>
          </a:xfrm>
          <a:prstGeom prst="rect">
            <a:avLst/>
          </a:prstGeom>
          <a:noFill/>
          <a:ln>
            <a:noFill/>
          </a:ln>
        </p:spPr>
      </p:pic>
      <p:sp>
        <p:nvSpPr>
          <p:cNvPr id="5" name="TextBox 4">
            <a:extLst>
              <a:ext uri="{FF2B5EF4-FFF2-40B4-BE49-F238E27FC236}">
                <a16:creationId xmlns:a16="http://schemas.microsoft.com/office/drawing/2014/main" id="{6E090AC1-DCE5-DA4E-8C18-7C7AB6306B9D}"/>
              </a:ext>
            </a:extLst>
          </p:cNvPr>
          <p:cNvSpPr txBox="1"/>
          <p:nvPr/>
        </p:nvSpPr>
        <p:spPr>
          <a:xfrm>
            <a:off x="90054" y="2687218"/>
            <a:ext cx="7256792"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rPr>
              <a:t>Few initiatives and recommendations for improving the retail business </a:t>
            </a:r>
            <a:endParaRPr lang="en-US" sz="1600" dirty="0"/>
          </a:p>
        </p:txBody>
      </p:sp>
      <p:pic>
        <p:nvPicPr>
          <p:cNvPr id="12" name="Picture 11">
            <a:extLst>
              <a:ext uri="{FF2B5EF4-FFF2-40B4-BE49-F238E27FC236}">
                <a16:creationId xmlns:a16="http://schemas.microsoft.com/office/drawing/2014/main" id="{5237F085-737C-0048-AA9E-D2B7252054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347" y="3164151"/>
            <a:ext cx="3047995" cy="1037590"/>
          </a:xfrm>
          <a:prstGeom prst="rect">
            <a:avLst/>
          </a:prstGeom>
          <a:noFill/>
          <a:ln>
            <a:noFill/>
          </a:ln>
        </p:spPr>
      </p:pic>
      <p:pic>
        <p:nvPicPr>
          <p:cNvPr id="13" name="Picture 12" descr="Text&#10;&#10;Description automatically generated">
            <a:extLst>
              <a:ext uri="{FF2B5EF4-FFF2-40B4-BE49-F238E27FC236}">
                <a16:creationId xmlns:a16="http://schemas.microsoft.com/office/drawing/2014/main" id="{6B7AC15C-B6FF-3246-B73A-3F60A25EC8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97130" y="3133218"/>
            <a:ext cx="3405182" cy="1032510"/>
          </a:xfrm>
          <a:prstGeom prst="rect">
            <a:avLst/>
          </a:prstGeom>
          <a:noFill/>
          <a:ln>
            <a:noFill/>
          </a:ln>
        </p:spPr>
      </p:pic>
      <p:pic>
        <p:nvPicPr>
          <p:cNvPr id="16" name="Picture 15" descr="A picture containing text, scoreboard&#10;&#10;Description automatically generated">
            <a:extLst>
              <a:ext uri="{FF2B5EF4-FFF2-40B4-BE49-F238E27FC236}">
                <a16:creationId xmlns:a16="http://schemas.microsoft.com/office/drawing/2014/main" id="{001F0E6A-A4CF-594C-A2E4-874BF20B85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98100" y="3100764"/>
            <a:ext cx="3929062" cy="1097418"/>
          </a:xfrm>
          <a:prstGeom prst="rect">
            <a:avLst/>
          </a:prstGeom>
          <a:noFill/>
          <a:ln>
            <a:noFill/>
          </a:ln>
        </p:spPr>
      </p:pic>
      <p:sp>
        <p:nvSpPr>
          <p:cNvPr id="7" name="TextBox 6">
            <a:extLst>
              <a:ext uri="{FF2B5EF4-FFF2-40B4-BE49-F238E27FC236}">
                <a16:creationId xmlns:a16="http://schemas.microsoft.com/office/drawing/2014/main" id="{C01D4894-01A5-7B41-A1AA-471884D9933A}"/>
              </a:ext>
            </a:extLst>
          </p:cNvPr>
          <p:cNvSpPr txBox="1"/>
          <p:nvPr/>
        </p:nvSpPr>
        <p:spPr>
          <a:xfrm>
            <a:off x="253347" y="4546737"/>
            <a:ext cx="5841280"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rPr>
              <a:t>Graph analysis in terms of ABC for days which has low sales</a:t>
            </a:r>
            <a:endParaRPr lang="en-US" sz="1600" b="1" dirty="0"/>
          </a:p>
        </p:txBody>
      </p:sp>
      <p:pic>
        <p:nvPicPr>
          <p:cNvPr id="17" name="Picture 16" descr="Chart&#10;&#10;Description automatically generated">
            <a:extLst>
              <a:ext uri="{FF2B5EF4-FFF2-40B4-BE49-F238E27FC236}">
                <a16:creationId xmlns:a16="http://schemas.microsoft.com/office/drawing/2014/main" id="{E1DD148D-39A4-A549-A033-9FDAD14348D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6078" y="5046521"/>
            <a:ext cx="3755526" cy="1660842"/>
          </a:xfrm>
          <a:prstGeom prst="rect">
            <a:avLst/>
          </a:prstGeom>
          <a:noFill/>
          <a:ln>
            <a:noFill/>
          </a:ln>
        </p:spPr>
      </p:pic>
      <p:pic>
        <p:nvPicPr>
          <p:cNvPr id="18" name="Picture 17" descr="Chart&#10;&#10;Description automatically generated">
            <a:extLst>
              <a:ext uri="{FF2B5EF4-FFF2-40B4-BE49-F238E27FC236}">
                <a16:creationId xmlns:a16="http://schemas.microsoft.com/office/drawing/2014/main" id="{FB914945-EE68-DE4E-8F79-940F4001A4D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59871" y="5046521"/>
            <a:ext cx="3405182" cy="1660842"/>
          </a:xfrm>
          <a:prstGeom prst="rect">
            <a:avLst/>
          </a:prstGeom>
          <a:noFill/>
          <a:ln>
            <a:noFill/>
          </a:ln>
        </p:spPr>
      </p:pic>
      <p:pic>
        <p:nvPicPr>
          <p:cNvPr id="19" name="Picture 18" descr="Chart&#10;&#10;Description automatically generated">
            <a:extLst>
              <a:ext uri="{FF2B5EF4-FFF2-40B4-BE49-F238E27FC236}">
                <a16:creationId xmlns:a16="http://schemas.microsoft.com/office/drawing/2014/main" id="{E6BD2534-84E7-8941-8DCD-FD80DBA8245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72912" y="5018059"/>
            <a:ext cx="3381188" cy="1660842"/>
          </a:xfrm>
          <a:prstGeom prst="rect">
            <a:avLst/>
          </a:prstGeom>
          <a:noFill/>
          <a:ln>
            <a:noFill/>
          </a:ln>
        </p:spPr>
      </p:pic>
    </p:spTree>
    <p:extLst>
      <p:ext uri="{BB962C8B-B14F-4D97-AF65-F5344CB8AC3E}">
        <p14:creationId xmlns:p14="http://schemas.microsoft.com/office/powerpoint/2010/main" val="268306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 y="10595"/>
            <a:ext cx="12124922"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E8DEF8C-0F74-D84F-97D9-37945B01DEEB}"/>
              </a:ext>
            </a:extLst>
          </p:cNvPr>
          <p:cNvSpPr txBox="1"/>
          <p:nvPr/>
        </p:nvSpPr>
        <p:spPr>
          <a:xfrm>
            <a:off x="3806810" y="157058"/>
            <a:ext cx="6357936" cy="738664"/>
          </a:xfrm>
          <a:prstGeom prst="rect">
            <a:avLst/>
          </a:prstGeom>
          <a:noFill/>
        </p:spPr>
        <p:txBody>
          <a:bodyPr wrap="square" rtlCol="0">
            <a:spAutoFit/>
          </a:bodyPr>
          <a:lstStyle/>
          <a:p>
            <a:r>
              <a:rPr lang="en-US" sz="2000" b="1" dirty="0">
                <a:solidFill>
                  <a:srgbClr val="000000"/>
                </a:solidFill>
                <a:effectLst/>
                <a:latin typeface="Times New Roman" panose="02020603050405020304" pitchFamily="18" charset="0"/>
                <a:ea typeface="Calibri" panose="020F0502020204030204" pitchFamily="34" charset="0"/>
              </a:rPr>
              <a:t>Model deployment and business recommendation</a:t>
            </a:r>
            <a:r>
              <a:rPr lang="en-US" sz="2000" dirty="0">
                <a:effectLst/>
              </a:rPr>
              <a:t> </a:t>
            </a:r>
            <a:endParaRPr lang="en-US" sz="20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E8667124-F860-1A49-ACB4-10E0F3CDC443}"/>
              </a:ext>
            </a:extLst>
          </p:cNvPr>
          <p:cNvSpPr>
            <a:spLocks noChangeArrowheads="1"/>
          </p:cNvSpPr>
          <p:nvPr/>
        </p:nvSpPr>
        <p:spPr bwMode="auto">
          <a:xfrm>
            <a:off x="1282352" y="1792797"/>
            <a:ext cx="76163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DB18A92-ED66-1543-9C92-83628B926B8F}"/>
              </a:ext>
            </a:extLst>
          </p:cNvPr>
          <p:cNvSpPr>
            <a:spLocks noChangeArrowheads="1"/>
          </p:cNvSpPr>
          <p:nvPr/>
        </p:nvSpPr>
        <p:spPr bwMode="auto">
          <a:xfrm>
            <a:off x="4845331" y="1749689"/>
            <a:ext cx="105727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A93CB1-4253-9F44-8157-A29780261EF2}"/>
              </a:ext>
            </a:extLst>
          </p:cNvPr>
          <p:cNvSpPr>
            <a:spLocks noChangeArrowheads="1"/>
          </p:cNvSpPr>
          <p:nvPr/>
        </p:nvSpPr>
        <p:spPr bwMode="auto">
          <a:xfrm>
            <a:off x="9183797" y="1484868"/>
            <a:ext cx="8460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E92A058-5A68-7B46-91D1-46F3229DA9E2}"/>
              </a:ext>
            </a:extLst>
          </p:cNvPr>
          <p:cNvSpPr txBox="1"/>
          <p:nvPr/>
        </p:nvSpPr>
        <p:spPr>
          <a:xfrm>
            <a:off x="475846" y="576101"/>
            <a:ext cx="26981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96D536FD-6679-C542-84B1-C2A6FDF98253}"/>
              </a:ext>
            </a:extLst>
          </p:cNvPr>
          <p:cNvSpPr txBox="1"/>
          <p:nvPr/>
        </p:nvSpPr>
        <p:spPr>
          <a:xfrm>
            <a:off x="366309" y="754560"/>
            <a:ext cx="6143624"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Graph analysis in terms of demand variability distribution</a:t>
            </a:r>
            <a:r>
              <a:rPr lang="en-US" sz="1600" b="1" dirty="0">
                <a:effectLst/>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p:txBody>
      </p:sp>
      <p:pic>
        <p:nvPicPr>
          <p:cNvPr id="9" name="Picture 8" descr="Chart, scatter chart&#10;&#10;Description automatically generated">
            <a:extLst>
              <a:ext uri="{FF2B5EF4-FFF2-40B4-BE49-F238E27FC236}">
                <a16:creationId xmlns:a16="http://schemas.microsoft.com/office/drawing/2014/main" id="{DEDA4952-C0D3-E441-9CCA-F230A28D20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5846" y="1307229"/>
            <a:ext cx="3474128" cy="1721722"/>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5179107C-F56E-E74C-83FC-E82F8E1DD1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9851" y="1286916"/>
            <a:ext cx="3474128" cy="1721722"/>
          </a:xfrm>
          <a:prstGeom prst="rect">
            <a:avLst/>
          </a:prstGeom>
          <a:noFill/>
          <a:ln>
            <a:noFill/>
          </a:ln>
        </p:spPr>
      </p:pic>
      <p:pic>
        <p:nvPicPr>
          <p:cNvPr id="12" name="Picture 11" descr="Chart, scatter chart&#10;&#10;Description automatically generated">
            <a:extLst>
              <a:ext uri="{FF2B5EF4-FFF2-40B4-BE49-F238E27FC236}">
                <a16:creationId xmlns:a16="http://schemas.microsoft.com/office/drawing/2014/main" id="{F0B4A6EB-E3B4-D149-AF13-B52DEE0633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83856" y="1266603"/>
            <a:ext cx="3695700" cy="1762348"/>
          </a:xfrm>
          <a:prstGeom prst="rect">
            <a:avLst/>
          </a:prstGeom>
          <a:noFill/>
          <a:ln>
            <a:noFill/>
          </a:ln>
        </p:spPr>
      </p:pic>
      <p:pic>
        <p:nvPicPr>
          <p:cNvPr id="13" name="Picture 12" descr="Chart, box and whisker chart&#10;&#10;Description automatically generated">
            <a:extLst>
              <a:ext uri="{FF2B5EF4-FFF2-40B4-BE49-F238E27FC236}">
                <a16:creationId xmlns:a16="http://schemas.microsoft.com/office/drawing/2014/main" id="{E85B0305-4A42-2F48-A094-C5D87D1D094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847" y="3574145"/>
            <a:ext cx="2531676" cy="2891010"/>
          </a:xfrm>
          <a:prstGeom prst="rect">
            <a:avLst/>
          </a:prstGeom>
          <a:noFill/>
          <a:ln>
            <a:noFill/>
          </a:ln>
        </p:spPr>
      </p:pic>
      <p:pic>
        <p:nvPicPr>
          <p:cNvPr id="16" name="Picture 15" descr="Chart, box and whisker chart&#10;&#10;Description automatically generated">
            <a:extLst>
              <a:ext uri="{FF2B5EF4-FFF2-40B4-BE49-F238E27FC236}">
                <a16:creationId xmlns:a16="http://schemas.microsoft.com/office/drawing/2014/main" id="{85750C85-0DE5-D048-871E-C315A26CEB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19259" y="3587313"/>
            <a:ext cx="2579414" cy="2871788"/>
          </a:xfrm>
          <a:prstGeom prst="rect">
            <a:avLst/>
          </a:prstGeom>
          <a:noFill/>
          <a:ln>
            <a:noFill/>
          </a:ln>
        </p:spPr>
      </p:pic>
      <p:sp>
        <p:nvSpPr>
          <p:cNvPr id="5" name="TextBox 4">
            <a:extLst>
              <a:ext uri="{FF2B5EF4-FFF2-40B4-BE49-F238E27FC236}">
                <a16:creationId xmlns:a16="http://schemas.microsoft.com/office/drawing/2014/main" id="{739ADBE2-BB03-2D48-8AC9-666CBDB18937}"/>
              </a:ext>
            </a:extLst>
          </p:cNvPr>
          <p:cNvSpPr txBox="1"/>
          <p:nvPr/>
        </p:nvSpPr>
        <p:spPr>
          <a:xfrm>
            <a:off x="251161" y="3145915"/>
            <a:ext cx="7602818"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erformed analysis to give more sale insights for particular departments.</a:t>
            </a:r>
            <a:r>
              <a:rPr lang="en-US" sz="1600" b="1" dirty="0">
                <a:effectLst/>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p:txBody>
      </p:sp>
      <p:pic>
        <p:nvPicPr>
          <p:cNvPr id="18" name="Picture 17" descr="Chart, histogram&#10;&#10;Description automatically generated">
            <a:extLst>
              <a:ext uri="{FF2B5EF4-FFF2-40B4-BE49-F238E27FC236}">
                <a16:creationId xmlns:a16="http://schemas.microsoft.com/office/drawing/2014/main" id="{A930F967-965A-2348-BB19-867171A3138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4959" y="3601433"/>
            <a:ext cx="2579414" cy="2863722"/>
          </a:xfrm>
          <a:prstGeom prst="rect">
            <a:avLst/>
          </a:prstGeom>
          <a:noFill/>
          <a:ln>
            <a:noFill/>
          </a:ln>
        </p:spPr>
      </p:pic>
      <p:pic>
        <p:nvPicPr>
          <p:cNvPr id="19" name="Picture 18" descr="Chart&#10;&#10;Description automatically generated">
            <a:extLst>
              <a:ext uri="{FF2B5EF4-FFF2-40B4-BE49-F238E27FC236}">
                <a16:creationId xmlns:a16="http://schemas.microsoft.com/office/drawing/2014/main" id="{73E15ED7-773F-B443-8153-D0D9CB8D5C5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43559" y="3617666"/>
            <a:ext cx="2835997" cy="2725984"/>
          </a:xfrm>
          <a:prstGeom prst="rect">
            <a:avLst/>
          </a:prstGeom>
          <a:noFill/>
          <a:ln>
            <a:noFill/>
          </a:ln>
        </p:spPr>
      </p:pic>
    </p:spTree>
    <p:extLst>
      <p:ext uri="{BB962C8B-B14F-4D97-AF65-F5344CB8AC3E}">
        <p14:creationId xmlns:p14="http://schemas.microsoft.com/office/powerpoint/2010/main" val="72143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Smiley Face 2">
            <a:extLst>
              <a:ext uri="{FF2B5EF4-FFF2-40B4-BE49-F238E27FC236}">
                <a16:creationId xmlns:a16="http://schemas.microsoft.com/office/drawing/2014/main" id="{9C673B1B-F799-FB46-BC3F-2079A116F09B}"/>
              </a:ext>
            </a:extLst>
          </p:cNvPr>
          <p:cNvSpPr/>
          <p:nvPr/>
        </p:nvSpPr>
        <p:spPr>
          <a:xfrm>
            <a:off x="7750970" y="2745804"/>
            <a:ext cx="1014412" cy="94193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9F18E53-8A0F-BD45-BB37-61056930B047}"/>
              </a:ext>
            </a:extLst>
          </p:cNvPr>
          <p:cNvSpPr txBox="1"/>
          <p:nvPr/>
        </p:nvSpPr>
        <p:spPr>
          <a:xfrm>
            <a:off x="2300288" y="2832051"/>
            <a:ext cx="6329362"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1535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77BE-D805-9E4A-ADDF-6BE7EAC82FE3}"/>
              </a:ext>
            </a:extLst>
          </p:cNvPr>
          <p:cNvSpPr>
            <a:spLocks noGrp="1"/>
          </p:cNvSpPr>
          <p:nvPr>
            <p:ph type="title"/>
          </p:nvPr>
        </p:nvSpPr>
        <p:spPr>
          <a:xfrm>
            <a:off x="321732" y="585216"/>
            <a:ext cx="8720668" cy="814959"/>
          </a:xfrm>
        </p:spPr>
        <p:txBody>
          <a:bodyPr>
            <a:normAutofit/>
          </a:bodyPr>
          <a:lstStyle/>
          <a:p>
            <a:pPr algn="just"/>
            <a:r>
              <a:rPr lang="en-US" sz="3200" b="1" dirty="0">
                <a:latin typeface="Times New Roman" panose="02020603050405020304" pitchFamily="18" charset="0"/>
                <a:cs typeface="Times New Roman" panose="02020603050405020304" pitchFamily="18" charset="0"/>
              </a:rPr>
              <a:t>                             Agenda</a:t>
            </a:r>
          </a:p>
        </p:txBody>
      </p:sp>
      <p:sp>
        <p:nvSpPr>
          <p:cNvPr id="3" name="Content Placeholder 2">
            <a:extLst>
              <a:ext uri="{FF2B5EF4-FFF2-40B4-BE49-F238E27FC236}">
                <a16:creationId xmlns:a16="http://schemas.microsoft.com/office/drawing/2014/main" id="{90B61D9E-E4AC-664C-A46C-D1D55FCF6275}"/>
              </a:ext>
            </a:extLst>
          </p:cNvPr>
          <p:cNvSpPr>
            <a:spLocks noGrp="1"/>
          </p:cNvSpPr>
          <p:nvPr>
            <p:ph idx="1"/>
          </p:nvPr>
        </p:nvSpPr>
        <p:spPr>
          <a:xfrm>
            <a:off x="321732" y="1614487"/>
            <a:ext cx="8507943" cy="3908071"/>
          </a:xfrm>
        </p:spPr>
        <p:txBody>
          <a:bodyPr>
            <a:normAutofit/>
          </a:bodyPr>
          <a:lstStyle/>
          <a:p>
            <a:pPr>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Understanding dataset</a:t>
            </a:r>
          </a:p>
          <a:p>
            <a:pPr>
              <a:buClr>
                <a:schemeClr val="tx1"/>
              </a:buClr>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Data Visualization and analysis</a:t>
            </a:r>
            <a:r>
              <a:rPr lang="en-US" sz="2400" dirty="0">
                <a:effectLst/>
                <a:latin typeface="Times New Roman" panose="02020603050405020304" pitchFamily="18" charset="0"/>
                <a:cs typeface="Times New Roman" panose="02020603050405020304" pitchFamily="18" charset="0"/>
              </a:rPr>
              <a:t> </a:t>
            </a:r>
          </a:p>
          <a:p>
            <a:pPr>
              <a:buClr>
                <a:schemeClr val="tx1"/>
              </a:buClr>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model building</a:t>
            </a:r>
          </a:p>
          <a:p>
            <a:pPr>
              <a:buClr>
                <a:schemeClr val="tx1"/>
              </a:buClr>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Model deployment and business recommendation</a:t>
            </a:r>
          </a:p>
          <a:p>
            <a:pPr marL="0" indent="0">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70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 name="TextBox 2">
            <a:extLst>
              <a:ext uri="{FF2B5EF4-FFF2-40B4-BE49-F238E27FC236}">
                <a16:creationId xmlns:a16="http://schemas.microsoft.com/office/drawing/2014/main" id="{3B26E5A1-849D-F34E-A513-5531BB01074A}"/>
              </a:ext>
            </a:extLst>
          </p:cNvPr>
          <p:cNvSpPr txBox="1"/>
          <p:nvPr/>
        </p:nvSpPr>
        <p:spPr>
          <a:xfrm>
            <a:off x="4386262" y="0"/>
            <a:ext cx="4500563" cy="70788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Data Visualization and analysis </a:t>
            </a:r>
          </a:p>
          <a:p>
            <a:endParaRPr lang="en-US" dirty="0"/>
          </a:p>
        </p:txBody>
      </p:sp>
      <p:pic>
        <p:nvPicPr>
          <p:cNvPr id="4" name="Picture 3" descr="Chart, timeline&#10;&#10;Description automatically generated">
            <a:extLst>
              <a:ext uri="{FF2B5EF4-FFF2-40B4-BE49-F238E27FC236}">
                <a16:creationId xmlns:a16="http://schemas.microsoft.com/office/drawing/2014/main" id="{B3782E8B-11EA-714B-84AB-F299EEFA4A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08" y="1131927"/>
            <a:ext cx="3543299" cy="3199307"/>
          </a:xfrm>
          <a:prstGeom prst="rect">
            <a:avLst/>
          </a:prstGeom>
          <a:noFill/>
          <a:ln>
            <a:noFill/>
          </a:ln>
        </p:spPr>
      </p:pic>
      <p:sp>
        <p:nvSpPr>
          <p:cNvPr id="6" name="TextBox 5">
            <a:extLst>
              <a:ext uri="{FF2B5EF4-FFF2-40B4-BE49-F238E27FC236}">
                <a16:creationId xmlns:a16="http://schemas.microsoft.com/office/drawing/2014/main" id="{856240E0-18C5-8247-B3DF-EC6ECD26483A}"/>
              </a:ext>
            </a:extLst>
          </p:cNvPr>
          <p:cNvSpPr txBox="1"/>
          <p:nvPr/>
        </p:nvSpPr>
        <p:spPr>
          <a:xfrm>
            <a:off x="4820233" y="677775"/>
            <a:ext cx="2403876" cy="369332"/>
          </a:xfrm>
          <a:prstGeom prst="rect">
            <a:avLst/>
          </a:prstGeom>
          <a:noFill/>
        </p:spPr>
        <p:txBody>
          <a:bodyPr wrap="square" rtlCol="0">
            <a:spAutoFit/>
          </a:bodyPr>
          <a:lstStyle/>
          <a:p>
            <a:r>
              <a:rPr lang="en-US" b="1" dirty="0">
                <a:effectLst/>
                <a:latin typeface="Times New Roman" panose="02020603050405020304" pitchFamily="18" charset="0"/>
                <a:ea typeface="Calibri" panose="020F0502020204030204" pitchFamily="34" charset="0"/>
              </a:rPr>
              <a:t>Correlation bar graph </a:t>
            </a:r>
            <a:endParaRPr lang="en-US" b="1" dirty="0"/>
          </a:p>
        </p:txBody>
      </p:sp>
      <p:pic>
        <p:nvPicPr>
          <p:cNvPr id="7" name="Picture 6" descr="A picture containing text&#10;&#10;Description automatically generated">
            <a:extLst>
              <a:ext uri="{FF2B5EF4-FFF2-40B4-BE49-F238E27FC236}">
                <a16:creationId xmlns:a16="http://schemas.microsoft.com/office/drawing/2014/main" id="{190F8F53-F37B-E949-AA01-5FAAA7E734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3388" y="1250361"/>
            <a:ext cx="3871913" cy="2292904"/>
          </a:xfrm>
          <a:prstGeom prst="rect">
            <a:avLst/>
          </a:prstGeom>
          <a:noFill/>
          <a:ln>
            <a:noFill/>
          </a:ln>
        </p:spPr>
      </p:pic>
      <p:sp>
        <p:nvSpPr>
          <p:cNvPr id="8" name="TextBox 7">
            <a:extLst>
              <a:ext uri="{FF2B5EF4-FFF2-40B4-BE49-F238E27FC236}">
                <a16:creationId xmlns:a16="http://schemas.microsoft.com/office/drawing/2014/main" id="{97DD3AC6-DB65-954F-A787-E84AE8E6FFD0}"/>
              </a:ext>
            </a:extLst>
          </p:cNvPr>
          <p:cNvSpPr txBox="1"/>
          <p:nvPr/>
        </p:nvSpPr>
        <p:spPr>
          <a:xfrm>
            <a:off x="9614105" y="762595"/>
            <a:ext cx="1488670"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Shap</a:t>
            </a:r>
            <a:r>
              <a:rPr lang="en-US" b="1" dirty="0">
                <a:latin typeface="Times New Roman" panose="02020603050405020304" pitchFamily="18" charset="0"/>
                <a:cs typeface="Times New Roman" panose="02020603050405020304" pitchFamily="18" charset="0"/>
              </a:rPr>
              <a:t> plot</a:t>
            </a:r>
          </a:p>
        </p:txBody>
      </p:sp>
      <p:pic>
        <p:nvPicPr>
          <p:cNvPr id="9" name="Picture 8" descr="Timeline&#10;&#10;Description automatically generated">
            <a:extLst>
              <a:ext uri="{FF2B5EF4-FFF2-40B4-BE49-F238E27FC236}">
                <a16:creationId xmlns:a16="http://schemas.microsoft.com/office/drawing/2014/main" id="{62293FF7-FA8A-9949-BC5E-328247B4AF3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5301" y="1158259"/>
            <a:ext cx="3543299" cy="2588260"/>
          </a:xfrm>
          <a:prstGeom prst="rect">
            <a:avLst/>
          </a:prstGeom>
          <a:noFill/>
          <a:ln>
            <a:noFill/>
          </a:ln>
        </p:spPr>
      </p:pic>
      <p:sp>
        <p:nvSpPr>
          <p:cNvPr id="10" name="TextBox 9">
            <a:extLst>
              <a:ext uri="{FF2B5EF4-FFF2-40B4-BE49-F238E27FC236}">
                <a16:creationId xmlns:a16="http://schemas.microsoft.com/office/drawing/2014/main" id="{BD066CA3-7459-7041-9549-10B3CD8CFD37}"/>
              </a:ext>
            </a:extLst>
          </p:cNvPr>
          <p:cNvSpPr txBox="1"/>
          <p:nvPr/>
        </p:nvSpPr>
        <p:spPr>
          <a:xfrm>
            <a:off x="4853571" y="3891548"/>
            <a:ext cx="446606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Histogram Analysis</a:t>
            </a:r>
          </a:p>
        </p:txBody>
      </p:sp>
      <p:pic>
        <p:nvPicPr>
          <p:cNvPr id="11" name="Picture 10" descr="Chart, histogram&#10;&#10;Description automatically generated">
            <a:extLst>
              <a:ext uri="{FF2B5EF4-FFF2-40B4-BE49-F238E27FC236}">
                <a16:creationId xmlns:a16="http://schemas.microsoft.com/office/drawing/2014/main" id="{DB152005-03CB-2642-8B04-54850E7F27E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3099" y="4707744"/>
            <a:ext cx="4935145" cy="1919344"/>
          </a:xfrm>
          <a:prstGeom prst="rect">
            <a:avLst/>
          </a:prstGeom>
          <a:noFill/>
          <a:ln>
            <a:noFill/>
          </a:ln>
        </p:spPr>
      </p:pic>
      <p:pic>
        <p:nvPicPr>
          <p:cNvPr id="12" name="Picture 11" descr="Chart, bar chart&#10;&#10;Description automatically generated">
            <a:extLst>
              <a:ext uri="{FF2B5EF4-FFF2-40B4-BE49-F238E27FC236}">
                <a16:creationId xmlns:a16="http://schemas.microsoft.com/office/drawing/2014/main" id="{9021ACE6-1646-EE49-977C-C1798A012F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2" y="4608762"/>
            <a:ext cx="4466062" cy="2018326"/>
          </a:xfrm>
          <a:prstGeom prst="rect">
            <a:avLst/>
          </a:prstGeom>
          <a:noFill/>
          <a:ln>
            <a:noFill/>
          </a:ln>
        </p:spPr>
      </p:pic>
      <p:sp>
        <p:nvSpPr>
          <p:cNvPr id="13" name="TextBox 12">
            <a:extLst>
              <a:ext uri="{FF2B5EF4-FFF2-40B4-BE49-F238E27FC236}">
                <a16:creationId xmlns:a16="http://schemas.microsoft.com/office/drawing/2014/main" id="{F861EFC3-D5AA-473C-D240-90A3CFCF3E28}"/>
              </a:ext>
            </a:extLst>
          </p:cNvPr>
          <p:cNvSpPr txBox="1"/>
          <p:nvPr/>
        </p:nvSpPr>
        <p:spPr>
          <a:xfrm>
            <a:off x="518782" y="677775"/>
            <a:ext cx="2139292" cy="369332"/>
          </a:xfrm>
          <a:prstGeom prst="rect">
            <a:avLst/>
          </a:prstGeom>
          <a:noFill/>
        </p:spPr>
        <p:txBody>
          <a:bodyPr wrap="square" rtlCol="0">
            <a:spAutoFit/>
          </a:bodyPr>
          <a:lstStyle/>
          <a:p>
            <a:r>
              <a:rPr lang="en-US" b="1" dirty="0">
                <a:latin typeface="Times New Roman" panose="02020603050405020304" pitchFamily="18" charset="0"/>
              </a:rPr>
              <a:t>         Heat Map</a:t>
            </a:r>
          </a:p>
        </p:txBody>
      </p:sp>
    </p:spTree>
    <p:extLst>
      <p:ext uri="{BB962C8B-B14F-4D97-AF65-F5344CB8AC3E}">
        <p14:creationId xmlns:p14="http://schemas.microsoft.com/office/powerpoint/2010/main" val="276499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A19340-DB47-724E-9E40-FE47910708EB}"/>
              </a:ext>
            </a:extLst>
          </p:cNvPr>
          <p:cNvSpPr txBox="1"/>
          <p:nvPr/>
        </p:nvSpPr>
        <p:spPr>
          <a:xfrm>
            <a:off x="4086224" y="0"/>
            <a:ext cx="4243388" cy="707886"/>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Data Visualization and analysis</a:t>
            </a:r>
            <a:r>
              <a:rPr lang="en-US" sz="2200" b="1" dirty="0">
                <a:effectLst/>
                <a:latin typeface="Times New Roman" panose="02020603050405020304" pitchFamily="18" charset="0"/>
                <a:cs typeface="Times New Roman" panose="02020603050405020304" pitchFamily="18" charset="0"/>
              </a:rPr>
              <a:t> </a:t>
            </a:r>
          </a:p>
          <a:p>
            <a:endParaRPr lang="en-US" dirty="0"/>
          </a:p>
        </p:txBody>
      </p:sp>
      <p:sp>
        <p:nvSpPr>
          <p:cNvPr id="4" name="TextBox 3">
            <a:extLst>
              <a:ext uri="{FF2B5EF4-FFF2-40B4-BE49-F238E27FC236}">
                <a16:creationId xmlns:a16="http://schemas.microsoft.com/office/drawing/2014/main" id="{16A612D3-573E-9C42-93F5-8303F0A3B8BB}"/>
              </a:ext>
            </a:extLst>
          </p:cNvPr>
          <p:cNvSpPr txBox="1"/>
          <p:nvPr/>
        </p:nvSpPr>
        <p:spPr>
          <a:xfrm>
            <a:off x="76200" y="779946"/>
            <a:ext cx="5629275" cy="646331"/>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S</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ales patterns for top 35% of the department sales?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AFDF6A-E961-AD48-9970-C6D47C0B2E2C}"/>
              </a:ext>
            </a:extLst>
          </p:cNvPr>
          <p:cNvSpPr txBox="1"/>
          <p:nvPr/>
        </p:nvSpPr>
        <p:spPr>
          <a:xfrm>
            <a:off x="466724" y="1225630"/>
            <a:ext cx="2857500"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Weekly sales pattern</a:t>
            </a:r>
          </a:p>
          <a:p>
            <a:endParaRPr lang="en-US" dirty="0"/>
          </a:p>
        </p:txBody>
      </p:sp>
      <p:pic>
        <p:nvPicPr>
          <p:cNvPr id="6" name="Picture 5" descr="Chart, histogram&#10;&#10;Description automatically generated">
            <a:extLst>
              <a:ext uri="{FF2B5EF4-FFF2-40B4-BE49-F238E27FC236}">
                <a16:creationId xmlns:a16="http://schemas.microsoft.com/office/drawing/2014/main" id="{7F10614B-DFCD-DD47-95C1-495411A39A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8" y="1617335"/>
            <a:ext cx="3900487" cy="1983116"/>
          </a:xfrm>
          <a:prstGeom prst="rect">
            <a:avLst/>
          </a:prstGeom>
          <a:noFill/>
          <a:ln>
            <a:noFill/>
          </a:ln>
        </p:spPr>
      </p:pic>
      <p:sp>
        <p:nvSpPr>
          <p:cNvPr id="7" name="TextBox 6">
            <a:extLst>
              <a:ext uri="{FF2B5EF4-FFF2-40B4-BE49-F238E27FC236}">
                <a16:creationId xmlns:a16="http://schemas.microsoft.com/office/drawing/2014/main" id="{1B0222BF-18BC-0742-AABA-9101D44B19E1}"/>
              </a:ext>
            </a:extLst>
          </p:cNvPr>
          <p:cNvSpPr txBox="1"/>
          <p:nvPr/>
        </p:nvSpPr>
        <p:spPr>
          <a:xfrm>
            <a:off x="5174455" y="1248003"/>
            <a:ext cx="27717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Monthly Sales Pattern</a:t>
            </a:r>
          </a:p>
        </p:txBody>
      </p:sp>
      <p:pic>
        <p:nvPicPr>
          <p:cNvPr id="8" name="Picture 7" descr="Chart, line chart&#10;&#10;Description automatically generated">
            <a:extLst>
              <a:ext uri="{FF2B5EF4-FFF2-40B4-BE49-F238E27FC236}">
                <a16:creationId xmlns:a16="http://schemas.microsoft.com/office/drawing/2014/main" id="{16F85795-A2DF-784C-AD7B-63DB30996C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5284" y="1791032"/>
            <a:ext cx="4440029" cy="1653126"/>
          </a:xfrm>
          <a:prstGeom prst="rect">
            <a:avLst/>
          </a:prstGeom>
          <a:noFill/>
          <a:ln>
            <a:noFill/>
          </a:ln>
        </p:spPr>
      </p:pic>
      <p:sp>
        <p:nvSpPr>
          <p:cNvPr id="9" name="TextBox 8">
            <a:extLst>
              <a:ext uri="{FF2B5EF4-FFF2-40B4-BE49-F238E27FC236}">
                <a16:creationId xmlns:a16="http://schemas.microsoft.com/office/drawing/2014/main" id="{928716BE-3C46-D94A-A137-3A100D6DB679}"/>
              </a:ext>
            </a:extLst>
          </p:cNvPr>
          <p:cNvSpPr txBox="1"/>
          <p:nvPr/>
        </p:nvSpPr>
        <p:spPr>
          <a:xfrm>
            <a:off x="9148760" y="1248003"/>
            <a:ext cx="189547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Best Department</a:t>
            </a:r>
          </a:p>
        </p:txBody>
      </p:sp>
      <p:pic>
        <p:nvPicPr>
          <p:cNvPr id="10" name="Picture 9" descr="Background pattern&#10;&#10;Description automatically generated">
            <a:extLst>
              <a:ext uri="{FF2B5EF4-FFF2-40B4-BE49-F238E27FC236}">
                <a16:creationId xmlns:a16="http://schemas.microsoft.com/office/drawing/2014/main" id="{F56A5522-4414-4242-973F-63CBF7CBFC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29677" y="1871961"/>
            <a:ext cx="3290885" cy="1214139"/>
          </a:xfrm>
          <a:prstGeom prst="rect">
            <a:avLst/>
          </a:prstGeom>
          <a:noFill/>
          <a:ln>
            <a:noFill/>
          </a:ln>
        </p:spPr>
      </p:pic>
      <p:sp>
        <p:nvSpPr>
          <p:cNvPr id="11" name="TextBox 10">
            <a:extLst>
              <a:ext uri="{FF2B5EF4-FFF2-40B4-BE49-F238E27FC236}">
                <a16:creationId xmlns:a16="http://schemas.microsoft.com/office/drawing/2014/main" id="{9A1DB7C4-0786-4D47-832E-2AF87F33F350}"/>
              </a:ext>
            </a:extLst>
          </p:cNvPr>
          <p:cNvSpPr txBox="1"/>
          <p:nvPr/>
        </p:nvSpPr>
        <p:spPr>
          <a:xfrm>
            <a:off x="71438" y="3806792"/>
            <a:ext cx="6200775" cy="646331"/>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R</a:t>
            </a:r>
            <a:r>
              <a:rPr lang="en-US" sz="1800" b="1" dirty="0">
                <a:effectLst/>
                <a:latin typeface="Times New Roman" panose="02020603050405020304" pitchFamily="18" charset="0"/>
                <a:ea typeface="Calibri" panose="020F0502020204030204" pitchFamily="34" charset="0"/>
              </a:rPr>
              <a:t>elationship between weekly sales over CPI and unemployment ?</a:t>
            </a:r>
            <a:endParaRPr lang="en-US" dirty="0"/>
          </a:p>
        </p:txBody>
      </p:sp>
      <p:pic>
        <p:nvPicPr>
          <p:cNvPr id="12" name="Picture 11" descr="A picture containing chart&#10;&#10;Description automatically generated">
            <a:extLst>
              <a:ext uri="{FF2B5EF4-FFF2-40B4-BE49-F238E27FC236}">
                <a16:creationId xmlns:a16="http://schemas.microsoft.com/office/drawing/2014/main" id="{E0C50820-32EA-AF4E-B416-B3E54B64B6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86" y="4616184"/>
            <a:ext cx="4591051" cy="2076265"/>
          </a:xfrm>
          <a:prstGeom prst="rect">
            <a:avLst/>
          </a:prstGeom>
          <a:noFill/>
          <a:ln>
            <a:noFill/>
          </a:ln>
        </p:spPr>
      </p:pic>
      <p:sp>
        <p:nvSpPr>
          <p:cNvPr id="13" name="TextBox 12">
            <a:extLst>
              <a:ext uri="{FF2B5EF4-FFF2-40B4-BE49-F238E27FC236}">
                <a16:creationId xmlns:a16="http://schemas.microsoft.com/office/drawing/2014/main" id="{949CFDB8-26CA-1D4B-92B8-13209BA94617}"/>
              </a:ext>
            </a:extLst>
          </p:cNvPr>
          <p:cNvSpPr txBox="1"/>
          <p:nvPr/>
        </p:nvSpPr>
        <p:spPr>
          <a:xfrm>
            <a:off x="5686425" y="3802215"/>
            <a:ext cx="4948235" cy="369332"/>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D</a:t>
            </a:r>
            <a:r>
              <a:rPr lang="en-US" sz="1800" b="1" dirty="0">
                <a:effectLst/>
                <a:latin typeface="Times New Roman" panose="02020603050405020304" pitchFamily="18" charset="0"/>
                <a:ea typeface="Calibri" panose="020F0502020204030204" pitchFamily="34" charset="0"/>
              </a:rPr>
              <a:t>iscount is helpful in increasing sales?</a:t>
            </a:r>
            <a:r>
              <a:rPr lang="en-US" dirty="0">
                <a:effectLst/>
              </a:rPr>
              <a:t> </a:t>
            </a:r>
            <a:endParaRPr lang="en-US" dirty="0"/>
          </a:p>
        </p:txBody>
      </p:sp>
      <p:sp>
        <p:nvSpPr>
          <p:cNvPr id="14" name="TextBox 13">
            <a:extLst>
              <a:ext uri="{FF2B5EF4-FFF2-40B4-BE49-F238E27FC236}">
                <a16:creationId xmlns:a16="http://schemas.microsoft.com/office/drawing/2014/main" id="{BA5BB7B0-B18E-B74B-889F-77580F3D337F}"/>
              </a:ext>
            </a:extLst>
          </p:cNvPr>
          <p:cNvSpPr txBox="1"/>
          <p:nvPr/>
        </p:nvSpPr>
        <p:spPr>
          <a:xfrm>
            <a:off x="5686425" y="4171547"/>
            <a:ext cx="5700714" cy="273152"/>
          </a:xfrm>
          <a:prstGeom prst="rect">
            <a:avLst/>
          </a:prstGeom>
          <a:noFill/>
        </p:spPr>
        <p:txBody>
          <a:bodyPr wrap="square" rtlCol="0">
            <a:spAutoFit/>
          </a:bodyPr>
          <a:lstStyle/>
          <a:p>
            <a:pPr marL="0" marR="0">
              <a:lnSpc>
                <a:spcPts val="1425"/>
              </a:lnSpc>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stores obtained are: 20, 4, 14, 13, 2, 10, 27, 6, 1, 39, 19, 31, 23.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descr="Chart, diagram&#10;&#10;Description automatically generated">
            <a:extLst>
              <a:ext uri="{FF2B5EF4-FFF2-40B4-BE49-F238E27FC236}">
                <a16:creationId xmlns:a16="http://schemas.microsoft.com/office/drawing/2014/main" id="{156C151C-B5CB-8443-AD9A-2A4A64B92C2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4634677"/>
            <a:ext cx="2783680" cy="2039280"/>
          </a:xfrm>
          <a:prstGeom prst="rect">
            <a:avLst/>
          </a:prstGeom>
          <a:noFill/>
          <a:ln>
            <a:noFill/>
          </a:ln>
        </p:spPr>
      </p:pic>
      <p:pic>
        <p:nvPicPr>
          <p:cNvPr id="16" name="Picture 15" descr="Chart, diagram&#10;&#10;Description automatically generated">
            <a:extLst>
              <a:ext uri="{FF2B5EF4-FFF2-40B4-BE49-F238E27FC236}">
                <a16:creationId xmlns:a16="http://schemas.microsoft.com/office/drawing/2014/main" id="{BF8C23C3-73FE-B749-AF75-C3FA9A4997F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9006" y="4693397"/>
            <a:ext cx="2555082" cy="1883843"/>
          </a:xfrm>
          <a:prstGeom prst="rect">
            <a:avLst/>
          </a:prstGeom>
          <a:noFill/>
          <a:ln>
            <a:noFill/>
          </a:ln>
        </p:spPr>
      </p:pic>
      <p:pic>
        <p:nvPicPr>
          <p:cNvPr id="17" name="Picture 16" descr="Chart, diagram&#10;&#10;Description automatically generated">
            <a:extLst>
              <a:ext uri="{FF2B5EF4-FFF2-40B4-BE49-F238E27FC236}">
                <a16:creationId xmlns:a16="http://schemas.microsoft.com/office/drawing/2014/main" id="{1AFA99C4-FE89-0643-9CFF-0107D00FAE3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844088" y="4693398"/>
            <a:ext cx="2211701" cy="1883843"/>
          </a:xfrm>
          <a:prstGeom prst="rect">
            <a:avLst/>
          </a:prstGeom>
          <a:noFill/>
          <a:ln>
            <a:noFill/>
          </a:ln>
        </p:spPr>
      </p:pic>
    </p:spTree>
    <p:extLst>
      <p:ext uri="{BB962C8B-B14F-4D97-AF65-F5344CB8AC3E}">
        <p14:creationId xmlns:p14="http://schemas.microsoft.com/office/powerpoint/2010/main" val="204818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9697EAB-BCCF-824A-8360-122585E88316}"/>
              </a:ext>
            </a:extLst>
          </p:cNvPr>
          <p:cNvSpPr txBox="1"/>
          <p:nvPr/>
        </p:nvSpPr>
        <p:spPr>
          <a:xfrm>
            <a:off x="3957638" y="100013"/>
            <a:ext cx="4457700" cy="430887"/>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Data Visualization and analysis</a:t>
            </a:r>
            <a:r>
              <a:rPr lang="en-US" sz="2200" b="1" dirty="0">
                <a:effectLst/>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4D144ABA-2A92-B44F-A1A8-DF5212852F6F}"/>
              </a:ext>
            </a:extLst>
          </p:cNvPr>
          <p:cNvSpPr txBox="1"/>
          <p:nvPr/>
        </p:nvSpPr>
        <p:spPr>
          <a:xfrm>
            <a:off x="0" y="955244"/>
            <a:ext cx="4300537" cy="369332"/>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Bottom 30</a:t>
            </a:r>
            <a:r>
              <a:rPr lang="en-US" sz="1800" b="1" dirty="0">
                <a:effectLst/>
                <a:latin typeface="Times New Roman" panose="02020603050405020304" pitchFamily="18" charset="0"/>
                <a:ea typeface="Calibri" panose="020F0502020204030204" pitchFamily="34" charset="0"/>
              </a:rPr>
              <a:t>% of least performing stores? </a:t>
            </a:r>
            <a:endParaRPr lang="en-US" b="1" dirty="0"/>
          </a:p>
        </p:txBody>
      </p:sp>
      <p:sp>
        <p:nvSpPr>
          <p:cNvPr id="5" name="TextBox 4">
            <a:extLst>
              <a:ext uri="{FF2B5EF4-FFF2-40B4-BE49-F238E27FC236}">
                <a16:creationId xmlns:a16="http://schemas.microsoft.com/office/drawing/2014/main" id="{68A878F8-20B9-6244-9658-287AEC3FEE09}"/>
              </a:ext>
            </a:extLst>
          </p:cNvPr>
          <p:cNvSpPr txBox="1"/>
          <p:nvPr/>
        </p:nvSpPr>
        <p:spPr>
          <a:xfrm>
            <a:off x="3928902" y="1027171"/>
            <a:ext cx="5414964" cy="728405"/>
          </a:xfrm>
          <a:prstGeom prst="rect">
            <a:avLst/>
          </a:prstGeom>
          <a:noFill/>
        </p:spPr>
        <p:txBody>
          <a:bodyPr wrap="square" rtlCol="0">
            <a:spAutoFit/>
          </a:bodyPr>
          <a:lstStyle/>
          <a:p>
            <a:pPr marL="0" marR="0">
              <a:lnSpc>
                <a:spcPts val="1425"/>
              </a:lnSpc>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 42, 9, 29, 16, 37, 30, 3, 38, 36, 5, 44, 33]</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descr="Chart&#10;&#10;Description automatically generated">
            <a:extLst>
              <a:ext uri="{FF2B5EF4-FFF2-40B4-BE49-F238E27FC236}">
                <a16:creationId xmlns:a16="http://schemas.microsoft.com/office/drawing/2014/main" id="{1C2311B9-9A8E-AF48-8A88-EAE4EFB57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483" y="1467253"/>
            <a:ext cx="3328989" cy="1886430"/>
          </a:xfrm>
          <a:prstGeom prst="rect">
            <a:avLst/>
          </a:prstGeom>
          <a:noFill/>
          <a:ln>
            <a:noFill/>
          </a:ln>
        </p:spPr>
      </p:pic>
      <p:pic>
        <p:nvPicPr>
          <p:cNvPr id="7" name="Picture 6" descr="Chart&#10;&#10;Description automatically generated">
            <a:extLst>
              <a:ext uri="{FF2B5EF4-FFF2-40B4-BE49-F238E27FC236}">
                <a16:creationId xmlns:a16="http://schemas.microsoft.com/office/drawing/2014/main" id="{B64B1E50-C28D-EF4E-8282-7427181160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6472" y="1502450"/>
            <a:ext cx="3964939" cy="1902382"/>
          </a:xfrm>
          <a:prstGeom prst="rect">
            <a:avLst/>
          </a:prstGeom>
          <a:noFill/>
          <a:ln>
            <a:noFill/>
          </a:ln>
        </p:spPr>
      </p:pic>
      <p:pic>
        <p:nvPicPr>
          <p:cNvPr id="8" name="Picture 7" descr="Chart&#10;&#10;Description automatically generated">
            <a:extLst>
              <a:ext uri="{FF2B5EF4-FFF2-40B4-BE49-F238E27FC236}">
                <a16:creationId xmlns:a16="http://schemas.microsoft.com/office/drawing/2014/main" id="{05AD2AC5-9A67-B54F-83D4-BA11406BD7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1411" y="1468429"/>
            <a:ext cx="4171950" cy="1902381"/>
          </a:xfrm>
          <a:prstGeom prst="rect">
            <a:avLst/>
          </a:prstGeom>
          <a:noFill/>
          <a:ln>
            <a:noFill/>
          </a:ln>
        </p:spPr>
      </p:pic>
      <p:sp>
        <p:nvSpPr>
          <p:cNvPr id="9" name="TextBox 8">
            <a:extLst>
              <a:ext uri="{FF2B5EF4-FFF2-40B4-BE49-F238E27FC236}">
                <a16:creationId xmlns:a16="http://schemas.microsoft.com/office/drawing/2014/main" id="{B53AC4A5-892C-4149-AB26-160277055B7A}"/>
              </a:ext>
            </a:extLst>
          </p:cNvPr>
          <p:cNvSpPr txBox="1"/>
          <p:nvPr/>
        </p:nvSpPr>
        <p:spPr>
          <a:xfrm>
            <a:off x="197483" y="3644296"/>
            <a:ext cx="992981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Products which are highly impacted by external factors</a:t>
            </a:r>
          </a:p>
        </p:txBody>
      </p:sp>
      <p:sp>
        <p:nvSpPr>
          <p:cNvPr id="11" name="TextBox 10">
            <a:extLst>
              <a:ext uri="{FF2B5EF4-FFF2-40B4-BE49-F238E27FC236}">
                <a16:creationId xmlns:a16="http://schemas.microsoft.com/office/drawing/2014/main" id="{7E2E7AFC-54A6-6A46-995B-29CBA24E809C}"/>
              </a:ext>
            </a:extLst>
          </p:cNvPr>
          <p:cNvSpPr txBox="1"/>
          <p:nvPr/>
        </p:nvSpPr>
        <p:spPr>
          <a:xfrm>
            <a:off x="428626" y="4085555"/>
            <a:ext cx="2071688"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Temperature </a:t>
            </a:r>
            <a:endParaRPr lang="en-US" b="1" dirty="0"/>
          </a:p>
        </p:txBody>
      </p:sp>
      <p:pic>
        <p:nvPicPr>
          <p:cNvPr id="12" name="Picture 11" descr="Chart, line chart&#10;&#10;Description automatically generated">
            <a:extLst>
              <a:ext uri="{FF2B5EF4-FFF2-40B4-BE49-F238E27FC236}">
                <a16:creationId xmlns:a16="http://schemas.microsoft.com/office/drawing/2014/main" id="{BBF87321-0196-B046-BA42-E6856C499F3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420" y="4454887"/>
            <a:ext cx="2177894" cy="2181901"/>
          </a:xfrm>
          <a:prstGeom prst="rect">
            <a:avLst/>
          </a:prstGeom>
          <a:noFill/>
          <a:ln>
            <a:noFill/>
          </a:ln>
        </p:spPr>
      </p:pic>
      <p:sp>
        <p:nvSpPr>
          <p:cNvPr id="13" name="TextBox 12">
            <a:extLst>
              <a:ext uri="{FF2B5EF4-FFF2-40B4-BE49-F238E27FC236}">
                <a16:creationId xmlns:a16="http://schemas.microsoft.com/office/drawing/2014/main" id="{60E27DBA-9923-3F47-B5CC-A26C33294786}"/>
              </a:ext>
            </a:extLst>
          </p:cNvPr>
          <p:cNvSpPr txBox="1"/>
          <p:nvPr/>
        </p:nvSpPr>
        <p:spPr>
          <a:xfrm>
            <a:off x="2764473" y="4065895"/>
            <a:ext cx="1523998" cy="369332"/>
          </a:xfrm>
          <a:prstGeom prst="rect">
            <a:avLst/>
          </a:prstGeom>
          <a:noFill/>
        </p:spPr>
        <p:txBody>
          <a:bodyPr wrap="square" rtlCol="0">
            <a:spAutoFit/>
          </a:bodyPr>
          <a:lstStyle/>
          <a:p>
            <a:r>
              <a:rPr lang="en-US" b="1" dirty="0" err="1">
                <a:latin typeface="Times New Roman" panose="02020603050405020304" pitchFamily="18" charset="0"/>
                <a:ea typeface="Calibri" panose="020F0502020204030204" pitchFamily="34" charset="0"/>
                <a:cs typeface="Times New Roman" panose="02020603050405020304" pitchFamily="18" charset="0"/>
              </a:rPr>
              <a:t>G</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asprice</a:t>
            </a:r>
            <a:r>
              <a:rPr lang="en-US" b="1" dirty="0">
                <a:effectLst/>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14" name="Picture 13" descr="Chart, line chart&#10;&#10;Description automatically generated">
            <a:extLst>
              <a:ext uri="{FF2B5EF4-FFF2-40B4-BE49-F238E27FC236}">
                <a16:creationId xmlns:a16="http://schemas.microsoft.com/office/drawing/2014/main" id="{2991B7DE-D765-334D-8316-F88009F979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0314" y="4469361"/>
            <a:ext cx="2177894" cy="2181901"/>
          </a:xfrm>
          <a:prstGeom prst="rect">
            <a:avLst/>
          </a:prstGeom>
          <a:noFill/>
          <a:ln>
            <a:noFill/>
          </a:ln>
        </p:spPr>
      </p:pic>
      <p:sp>
        <p:nvSpPr>
          <p:cNvPr id="15" name="TextBox 14">
            <a:extLst>
              <a:ext uri="{FF2B5EF4-FFF2-40B4-BE49-F238E27FC236}">
                <a16:creationId xmlns:a16="http://schemas.microsoft.com/office/drawing/2014/main" id="{CE0097E6-AE28-D948-BACF-BDB6C852605D}"/>
              </a:ext>
            </a:extLst>
          </p:cNvPr>
          <p:cNvSpPr txBox="1"/>
          <p:nvPr/>
        </p:nvSpPr>
        <p:spPr>
          <a:xfrm>
            <a:off x="5180486" y="4065895"/>
            <a:ext cx="166687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Holiday</a:t>
            </a:r>
          </a:p>
        </p:txBody>
      </p:sp>
      <p:pic>
        <p:nvPicPr>
          <p:cNvPr id="16" name="Picture 15" descr="Chart, line chart, histogram&#10;&#10;Description automatically generated">
            <a:extLst>
              <a:ext uri="{FF2B5EF4-FFF2-40B4-BE49-F238E27FC236}">
                <a16:creationId xmlns:a16="http://schemas.microsoft.com/office/drawing/2014/main" id="{9D0AD6EA-CFB7-6C48-9FE3-AFB7C013BD5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1543" y="4618194"/>
            <a:ext cx="2177894" cy="2139793"/>
          </a:xfrm>
          <a:prstGeom prst="rect">
            <a:avLst/>
          </a:prstGeom>
          <a:noFill/>
          <a:ln>
            <a:noFill/>
          </a:ln>
        </p:spPr>
      </p:pic>
      <p:sp>
        <p:nvSpPr>
          <p:cNvPr id="17" name="TextBox 16">
            <a:extLst>
              <a:ext uri="{FF2B5EF4-FFF2-40B4-BE49-F238E27FC236}">
                <a16:creationId xmlns:a16="http://schemas.microsoft.com/office/drawing/2014/main" id="{0FF897D7-A661-E242-9ABD-F214BD9B46BA}"/>
              </a:ext>
            </a:extLst>
          </p:cNvPr>
          <p:cNvSpPr txBox="1"/>
          <p:nvPr/>
        </p:nvSpPr>
        <p:spPr>
          <a:xfrm>
            <a:off x="7178522" y="4027650"/>
            <a:ext cx="4677206" cy="369332"/>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C</a:t>
            </a:r>
            <a:r>
              <a:rPr lang="en-US" sz="1800" b="1" dirty="0">
                <a:effectLst/>
                <a:latin typeface="Times New Roman" panose="02020603050405020304" pitchFamily="18" charset="0"/>
                <a:ea typeface="Calibri" panose="020F0502020204030204" pitchFamily="34" charset="0"/>
              </a:rPr>
              <a:t>orrelation between overall sales and holiday</a:t>
            </a:r>
            <a:r>
              <a:rPr lang="en-US" dirty="0">
                <a:effectLst/>
              </a:rPr>
              <a:t> </a:t>
            </a:r>
            <a:endParaRPr lang="en-US" dirty="0"/>
          </a:p>
        </p:txBody>
      </p:sp>
      <p:pic>
        <p:nvPicPr>
          <p:cNvPr id="18" name="Picture 17" descr="Chart, line chart&#10;&#10;Description automatically generated">
            <a:extLst>
              <a:ext uri="{FF2B5EF4-FFF2-40B4-BE49-F238E27FC236}">
                <a16:creationId xmlns:a16="http://schemas.microsoft.com/office/drawing/2014/main" id="{28A78A41-8511-294D-9D12-2B922E1663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411" y="4670468"/>
            <a:ext cx="4134597" cy="1839756"/>
          </a:xfrm>
          <a:prstGeom prst="rect">
            <a:avLst/>
          </a:prstGeom>
          <a:noFill/>
          <a:ln>
            <a:noFill/>
          </a:ln>
        </p:spPr>
      </p:pic>
    </p:spTree>
    <p:extLst>
      <p:ext uri="{BB962C8B-B14F-4D97-AF65-F5344CB8AC3E}">
        <p14:creationId xmlns:p14="http://schemas.microsoft.com/office/powerpoint/2010/main" val="808002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AB2393C3-D0CD-ED47-9BF5-E4066B4663F7}"/>
              </a:ext>
            </a:extLst>
          </p:cNvPr>
          <p:cNvSpPr txBox="1"/>
          <p:nvPr/>
        </p:nvSpPr>
        <p:spPr>
          <a:xfrm>
            <a:off x="4238623" y="100013"/>
            <a:ext cx="4533901" cy="707886"/>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Data Visualization and analysis</a:t>
            </a:r>
            <a:r>
              <a:rPr lang="en-US" sz="2200" b="1" dirty="0">
                <a:effectLst/>
                <a:latin typeface="Times New Roman" panose="02020603050405020304" pitchFamily="18" charset="0"/>
                <a:cs typeface="Times New Roman" panose="02020603050405020304" pitchFamily="18" charset="0"/>
              </a:rPr>
              <a:t> </a:t>
            </a:r>
          </a:p>
          <a:p>
            <a:endParaRPr lang="en-US" dirty="0"/>
          </a:p>
        </p:txBody>
      </p:sp>
      <p:sp>
        <p:nvSpPr>
          <p:cNvPr id="9" name="Content Placeholder 8">
            <a:extLst>
              <a:ext uri="{FF2B5EF4-FFF2-40B4-BE49-F238E27FC236}">
                <a16:creationId xmlns:a16="http://schemas.microsoft.com/office/drawing/2014/main" id="{2A47D395-2A64-2C54-5965-34EC27F50096}"/>
              </a:ext>
            </a:extLst>
          </p:cNvPr>
          <p:cNvSpPr>
            <a:spLocks noGrp="1"/>
          </p:cNvSpPr>
          <p:nvPr>
            <p:ph idx="1"/>
          </p:nvPr>
        </p:nvSpPr>
        <p:spPr>
          <a:xfrm>
            <a:off x="239698" y="515505"/>
            <a:ext cx="4429956" cy="5915260"/>
          </a:xfrm>
        </p:spPr>
        <p:txBody>
          <a:bodyPr>
            <a:normAutofit/>
          </a:bodyPr>
          <a:lstStyle/>
          <a:p>
            <a:pPr marL="0" indent="0">
              <a:buClr>
                <a:schemeClr val="tx1"/>
              </a:buClr>
              <a:buNone/>
            </a:pPr>
            <a:endParaRPr lang="en-US" sz="16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dataset shows the unit sales (in terms of quantity and number) of different goods sold in the USA, arranged as grouped time series.</a:t>
            </a: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More specifically, the dataset includes the unit sales of about 3000 products that are divided into 7 product departments that are subdivided into the three aforementioned categories (Hobbies, Foods, and Household) and three more product categories.</a:t>
            </a: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Ten locations, spread over three states, sell the products (CA, TX, and WI). This data can be grouped based on geography (store and state) or product-related information. </a:t>
            </a: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most disaggregated data in this regard is product-store unit sales (department and category).</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8080D95-F831-2AE9-CC33-D6107B846FE1}"/>
              </a:ext>
            </a:extLst>
          </p:cNvPr>
          <p:cNvPicPr>
            <a:picLocks noChangeAspect="1"/>
          </p:cNvPicPr>
          <p:nvPr/>
        </p:nvPicPr>
        <p:blipFill>
          <a:blip r:embed="rId2"/>
          <a:stretch>
            <a:fillRect/>
          </a:stretch>
        </p:blipFill>
        <p:spPr>
          <a:xfrm>
            <a:off x="4909352" y="1262402"/>
            <a:ext cx="7131508" cy="4081955"/>
          </a:xfrm>
          <a:prstGeom prst="rect">
            <a:avLst/>
          </a:prstGeom>
        </p:spPr>
      </p:pic>
    </p:spTree>
    <p:extLst>
      <p:ext uri="{BB962C8B-B14F-4D97-AF65-F5344CB8AC3E}">
        <p14:creationId xmlns:p14="http://schemas.microsoft.com/office/powerpoint/2010/main" val="122413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7EA06528-6BB5-B543-B8A6-067FC4A3566E}"/>
              </a:ext>
            </a:extLst>
          </p:cNvPr>
          <p:cNvSpPr txBox="1"/>
          <p:nvPr/>
        </p:nvSpPr>
        <p:spPr>
          <a:xfrm>
            <a:off x="4300539" y="200025"/>
            <a:ext cx="4514850"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Data Visualization and analysis</a:t>
            </a:r>
            <a:r>
              <a:rPr lang="en-US" sz="1800" b="1" dirty="0">
                <a:effectLst/>
                <a:latin typeface="Times New Roman" panose="02020603050405020304" pitchFamily="18" charset="0"/>
                <a:cs typeface="Times New Roman" panose="02020603050405020304" pitchFamily="18" charset="0"/>
              </a:rPr>
              <a:t> </a:t>
            </a:r>
          </a:p>
          <a:p>
            <a:endParaRPr lang="en-US" dirty="0"/>
          </a:p>
        </p:txBody>
      </p:sp>
      <p:sp>
        <p:nvSpPr>
          <p:cNvPr id="9" name="Content Placeholder 8">
            <a:extLst>
              <a:ext uri="{FF2B5EF4-FFF2-40B4-BE49-F238E27FC236}">
                <a16:creationId xmlns:a16="http://schemas.microsoft.com/office/drawing/2014/main" id="{5789D6DC-931F-0B65-BDBF-12B2AF219720}"/>
              </a:ext>
            </a:extLst>
          </p:cNvPr>
          <p:cNvSpPr>
            <a:spLocks noGrp="1"/>
          </p:cNvSpPr>
          <p:nvPr>
            <p:ph idx="1"/>
          </p:nvPr>
        </p:nvSpPr>
        <p:spPr>
          <a:xfrm>
            <a:off x="399495" y="623564"/>
            <a:ext cx="5696506" cy="5685796"/>
          </a:xfrm>
        </p:spPr>
        <p:txBody>
          <a:bodyPr>
            <a:normAutofit/>
          </a:bodyPr>
          <a:lstStyle/>
          <a:p>
            <a:pPr>
              <a:buClr>
                <a:schemeClr val="tx1"/>
              </a:buCl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have plotted many such graphs via data visualization where each graph represents the sales that occurred in different categories.</a:t>
            </a: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first graphs represents the number sales occurred in different categories. It is plotted based on categories versus its total sales.</a:t>
            </a:r>
          </a:p>
          <a:p>
            <a:pPr>
              <a:buClr>
                <a:schemeClr val="tx1"/>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second graph represents the sales over different stores in three different states. Here, the bars represents the sales in all the categories like foods, households and hobbies.</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BC5CDFA-AB08-1669-2F1E-CC0D6CCB948A}"/>
              </a:ext>
            </a:extLst>
          </p:cNvPr>
          <p:cNvPicPr>
            <a:picLocks noChangeAspect="1"/>
          </p:cNvPicPr>
          <p:nvPr/>
        </p:nvPicPr>
        <p:blipFill>
          <a:blip r:embed="rId2"/>
          <a:stretch>
            <a:fillRect/>
          </a:stretch>
        </p:blipFill>
        <p:spPr>
          <a:xfrm>
            <a:off x="6007222" y="846356"/>
            <a:ext cx="6084223" cy="2807055"/>
          </a:xfrm>
          <a:prstGeom prst="rect">
            <a:avLst/>
          </a:prstGeom>
        </p:spPr>
      </p:pic>
      <p:pic>
        <p:nvPicPr>
          <p:cNvPr id="13" name="Picture 12">
            <a:extLst>
              <a:ext uri="{FF2B5EF4-FFF2-40B4-BE49-F238E27FC236}">
                <a16:creationId xmlns:a16="http://schemas.microsoft.com/office/drawing/2014/main" id="{98025755-1AE9-44B8-121D-92ED0BD75EEB}"/>
              </a:ext>
            </a:extLst>
          </p:cNvPr>
          <p:cNvPicPr>
            <a:picLocks noChangeAspect="1"/>
          </p:cNvPicPr>
          <p:nvPr/>
        </p:nvPicPr>
        <p:blipFill>
          <a:blip r:embed="rId3"/>
          <a:stretch>
            <a:fillRect/>
          </a:stretch>
        </p:blipFill>
        <p:spPr>
          <a:xfrm>
            <a:off x="6125255" y="3596852"/>
            <a:ext cx="5936935" cy="2712508"/>
          </a:xfrm>
          <a:prstGeom prst="rect">
            <a:avLst/>
          </a:prstGeom>
        </p:spPr>
      </p:pic>
    </p:spTree>
    <p:extLst>
      <p:ext uri="{BB962C8B-B14F-4D97-AF65-F5344CB8AC3E}">
        <p14:creationId xmlns:p14="http://schemas.microsoft.com/office/powerpoint/2010/main" val="60774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0" y="0"/>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71CCC64-E034-CE46-9C8A-0770635FF458}"/>
              </a:ext>
            </a:extLst>
          </p:cNvPr>
          <p:cNvSpPr txBox="1"/>
          <p:nvPr/>
        </p:nvSpPr>
        <p:spPr>
          <a:xfrm>
            <a:off x="4086225" y="0"/>
            <a:ext cx="5214938" cy="707886"/>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1F4962B5-C340-5B42-8082-885220A55930}"/>
              </a:ext>
            </a:extLst>
          </p:cNvPr>
          <p:cNvSpPr txBox="1"/>
          <p:nvPr/>
        </p:nvSpPr>
        <p:spPr>
          <a:xfrm>
            <a:off x="126690" y="846976"/>
            <a:ext cx="341471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regression</a:t>
            </a:r>
          </a:p>
          <a:p>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Entire</a:t>
            </a:r>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dataset</a:t>
            </a:r>
          </a:p>
        </p:txBody>
      </p:sp>
      <p:pic>
        <p:nvPicPr>
          <p:cNvPr id="5" name="Picture 4" descr="Chart, scatter chart&#10;&#10;Description automatically generated">
            <a:extLst>
              <a:ext uri="{FF2B5EF4-FFF2-40B4-BE49-F238E27FC236}">
                <a16:creationId xmlns:a16="http://schemas.microsoft.com/office/drawing/2014/main" id="{AC6813AE-96D1-9F48-A883-D9C2CC6A10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92" y="1441909"/>
            <a:ext cx="2833798" cy="2143125"/>
          </a:xfrm>
          <a:prstGeom prst="rect">
            <a:avLst/>
          </a:prstGeom>
          <a:noFill/>
          <a:ln>
            <a:noFill/>
          </a:ln>
        </p:spPr>
      </p:pic>
      <p:sp>
        <p:nvSpPr>
          <p:cNvPr id="6" name="TextBox 5">
            <a:extLst>
              <a:ext uri="{FF2B5EF4-FFF2-40B4-BE49-F238E27FC236}">
                <a16:creationId xmlns:a16="http://schemas.microsoft.com/office/drawing/2014/main" id="{27473C27-768A-4347-BA95-5E2840D0F646}"/>
              </a:ext>
            </a:extLst>
          </p:cNvPr>
          <p:cNvSpPr txBox="1"/>
          <p:nvPr/>
        </p:nvSpPr>
        <p:spPr>
          <a:xfrm>
            <a:off x="126690" y="3461655"/>
            <a:ext cx="4614863" cy="646331"/>
          </a:xfrm>
          <a:prstGeom prst="rect">
            <a:avLst/>
          </a:prstGeom>
          <a:noFill/>
        </p:spPr>
        <p:txBody>
          <a:bodyPr wrap="square" rtlCol="0">
            <a:spAutoFit/>
          </a:bodyPr>
          <a:lstStyle/>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the model: 0.01831734909788</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the model: 0.000581387477500</a:t>
            </a:r>
          </a:p>
          <a:p>
            <a:pPr marL="0" marR="0">
              <a:spcBef>
                <a:spcPts val="0"/>
              </a:spcBef>
              <a:spcAft>
                <a:spcPts val="0"/>
              </a:spcAft>
            </a:pPr>
            <a:r>
              <a:rPr lang="en-US" sz="1200" b="0" i="0" dirty="0">
                <a:solidFill>
                  <a:srgbClr val="212121"/>
                </a:solidFill>
                <a:effectLst/>
                <a:latin typeface="Times New Roman" panose="02020603050405020304" pitchFamily="18" charset="0"/>
                <a:cs typeface="Times New Roman" panose="02020603050405020304" pitchFamily="18" charset="0"/>
              </a:rPr>
              <a:t>Score of the model:11.3319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Content Placeholder 5" descr="Chart, scatter chart&#10;&#10;Description automatically generated">
            <a:extLst>
              <a:ext uri="{FF2B5EF4-FFF2-40B4-BE49-F238E27FC236}">
                <a16:creationId xmlns:a16="http://schemas.microsoft.com/office/drawing/2014/main" id="{F8484D1A-C7C1-684B-868F-DD1D035652B8}"/>
              </a:ext>
            </a:extLst>
          </p:cNvPr>
          <p:cNvPicPr>
            <a:picLocks noChangeAspect="1"/>
          </p:cNvPicPr>
          <p:nvPr/>
        </p:nvPicPr>
        <p:blipFill>
          <a:blip r:embed="rId3"/>
          <a:stretch>
            <a:fillRect/>
          </a:stretch>
        </p:blipFill>
        <p:spPr>
          <a:xfrm>
            <a:off x="2609738" y="1468100"/>
            <a:ext cx="2952974" cy="1925942"/>
          </a:xfrm>
          <a:prstGeom prst="rect">
            <a:avLst/>
          </a:prstGeom>
        </p:spPr>
      </p:pic>
      <p:sp>
        <p:nvSpPr>
          <p:cNvPr id="8" name="TextBox 7">
            <a:extLst>
              <a:ext uri="{FF2B5EF4-FFF2-40B4-BE49-F238E27FC236}">
                <a16:creationId xmlns:a16="http://schemas.microsoft.com/office/drawing/2014/main" id="{76AE80A3-C5FD-3E4E-8A9C-F1524D02DF44}"/>
              </a:ext>
            </a:extLst>
          </p:cNvPr>
          <p:cNvSpPr txBox="1"/>
          <p:nvPr/>
        </p:nvSpPr>
        <p:spPr>
          <a:xfrm>
            <a:off x="4371976" y="3650082"/>
            <a:ext cx="4929187" cy="276999"/>
          </a:xfrm>
          <a:prstGeom prst="rect">
            <a:avLst/>
          </a:prstGeom>
          <a:noFill/>
        </p:spPr>
        <p:txBody>
          <a:bodyPr wrap="square" rtlCol="0">
            <a:spAutoFit/>
          </a:bodyPr>
          <a:lstStyle/>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9" name="Picture 8" descr="Chart, scatter chart&#10;&#10;Description automatically generated">
            <a:extLst>
              <a:ext uri="{FF2B5EF4-FFF2-40B4-BE49-F238E27FC236}">
                <a16:creationId xmlns:a16="http://schemas.microsoft.com/office/drawing/2014/main" id="{5F9EE466-6336-3744-91F9-AFB89AB65848}"/>
              </a:ext>
            </a:extLst>
          </p:cNvPr>
          <p:cNvPicPr>
            <a:picLocks noChangeAspect="1"/>
          </p:cNvPicPr>
          <p:nvPr/>
        </p:nvPicPr>
        <p:blipFill>
          <a:blip r:embed="rId4"/>
          <a:stretch>
            <a:fillRect/>
          </a:stretch>
        </p:blipFill>
        <p:spPr>
          <a:xfrm>
            <a:off x="5586773" y="1427737"/>
            <a:ext cx="2587640" cy="2117993"/>
          </a:xfrm>
          <a:prstGeom prst="rect">
            <a:avLst/>
          </a:prstGeom>
        </p:spPr>
      </p:pic>
      <p:sp>
        <p:nvSpPr>
          <p:cNvPr id="11" name="TextBox 10">
            <a:extLst>
              <a:ext uri="{FF2B5EF4-FFF2-40B4-BE49-F238E27FC236}">
                <a16:creationId xmlns:a16="http://schemas.microsoft.com/office/drawing/2014/main" id="{42E2FC4B-F89A-5D4D-B4BF-C9630C8ED980}"/>
              </a:ext>
            </a:extLst>
          </p:cNvPr>
          <p:cNvSpPr txBox="1"/>
          <p:nvPr/>
        </p:nvSpPr>
        <p:spPr>
          <a:xfrm>
            <a:off x="57150" y="4067292"/>
            <a:ext cx="24145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Ridge Regression</a:t>
            </a:r>
          </a:p>
        </p:txBody>
      </p:sp>
      <p:sp>
        <p:nvSpPr>
          <p:cNvPr id="12" name="TextBox 11">
            <a:extLst>
              <a:ext uri="{FF2B5EF4-FFF2-40B4-BE49-F238E27FC236}">
                <a16:creationId xmlns:a16="http://schemas.microsoft.com/office/drawing/2014/main" id="{1085F267-7B47-AD43-87FF-09E216B24E2B}"/>
              </a:ext>
            </a:extLst>
          </p:cNvPr>
          <p:cNvSpPr txBox="1"/>
          <p:nvPr/>
        </p:nvSpPr>
        <p:spPr>
          <a:xfrm>
            <a:off x="528637" y="4428499"/>
            <a:ext cx="39290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With external factors(stores 1-10)</a:t>
            </a:r>
          </a:p>
        </p:txBody>
      </p:sp>
      <p:sp>
        <p:nvSpPr>
          <p:cNvPr id="13" name="TextBox 12">
            <a:extLst>
              <a:ext uri="{FF2B5EF4-FFF2-40B4-BE49-F238E27FC236}">
                <a16:creationId xmlns:a16="http://schemas.microsoft.com/office/drawing/2014/main" id="{677BB5C4-FDF8-FB44-B8BF-13D7220FF680}"/>
              </a:ext>
            </a:extLst>
          </p:cNvPr>
          <p:cNvSpPr txBox="1"/>
          <p:nvPr/>
        </p:nvSpPr>
        <p:spPr>
          <a:xfrm>
            <a:off x="574089" y="4750192"/>
            <a:ext cx="194310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Alpha = 0.99</a:t>
            </a:r>
          </a:p>
        </p:txBody>
      </p:sp>
      <p:pic>
        <p:nvPicPr>
          <p:cNvPr id="14" name="Picture 13" descr="Chart, scatter chart&#10;&#10;Description automatically generated">
            <a:extLst>
              <a:ext uri="{FF2B5EF4-FFF2-40B4-BE49-F238E27FC236}">
                <a16:creationId xmlns:a16="http://schemas.microsoft.com/office/drawing/2014/main" id="{8A801B61-5E19-6343-A4FE-5036368642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1647" y="5170436"/>
            <a:ext cx="1627586" cy="1544318"/>
          </a:xfrm>
          <a:prstGeom prst="rect">
            <a:avLst/>
          </a:prstGeom>
          <a:noFill/>
          <a:ln>
            <a:noFill/>
          </a:ln>
        </p:spPr>
      </p:pic>
      <p:sp>
        <p:nvSpPr>
          <p:cNvPr id="15" name="TextBox 14">
            <a:extLst>
              <a:ext uri="{FF2B5EF4-FFF2-40B4-BE49-F238E27FC236}">
                <a16:creationId xmlns:a16="http://schemas.microsoft.com/office/drawing/2014/main" id="{6B07EFAE-19D6-7F47-A164-1F69C285E33D}"/>
              </a:ext>
            </a:extLst>
          </p:cNvPr>
          <p:cNvSpPr txBox="1"/>
          <p:nvPr/>
        </p:nvSpPr>
        <p:spPr>
          <a:xfrm>
            <a:off x="2161415" y="4690108"/>
            <a:ext cx="15430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Alpha =17</a:t>
            </a:r>
          </a:p>
        </p:txBody>
      </p:sp>
      <p:pic>
        <p:nvPicPr>
          <p:cNvPr id="16" name="Picture 15" descr="Chart, scatter chart&#10;&#10;Description automatically generated">
            <a:extLst>
              <a:ext uri="{FF2B5EF4-FFF2-40B4-BE49-F238E27FC236}">
                <a16:creationId xmlns:a16="http://schemas.microsoft.com/office/drawing/2014/main" id="{0799278B-519B-9748-9354-F9CA72DD5E4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3861" y="5134407"/>
            <a:ext cx="1726515" cy="1668084"/>
          </a:xfrm>
          <a:prstGeom prst="rect">
            <a:avLst/>
          </a:prstGeom>
          <a:noFill/>
          <a:ln>
            <a:noFill/>
          </a:ln>
        </p:spPr>
      </p:pic>
      <p:sp>
        <p:nvSpPr>
          <p:cNvPr id="17" name="TextBox 16">
            <a:extLst>
              <a:ext uri="{FF2B5EF4-FFF2-40B4-BE49-F238E27FC236}">
                <a16:creationId xmlns:a16="http://schemas.microsoft.com/office/drawing/2014/main" id="{06415EB6-BBDD-2B49-A117-96FE28ADEB80}"/>
              </a:ext>
            </a:extLst>
          </p:cNvPr>
          <p:cNvSpPr txBox="1"/>
          <p:nvPr/>
        </p:nvSpPr>
        <p:spPr>
          <a:xfrm>
            <a:off x="3696502" y="4467640"/>
            <a:ext cx="286702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Without external Factors(stores 1-10)</a:t>
            </a:r>
          </a:p>
        </p:txBody>
      </p:sp>
      <p:sp>
        <p:nvSpPr>
          <p:cNvPr id="19" name="TextBox 18">
            <a:extLst>
              <a:ext uri="{FF2B5EF4-FFF2-40B4-BE49-F238E27FC236}">
                <a16:creationId xmlns:a16="http://schemas.microsoft.com/office/drawing/2014/main" id="{9B614CA2-8D91-0244-89FD-BA251F0533C0}"/>
              </a:ext>
            </a:extLst>
          </p:cNvPr>
          <p:cNvSpPr txBox="1"/>
          <p:nvPr/>
        </p:nvSpPr>
        <p:spPr>
          <a:xfrm>
            <a:off x="4177407" y="4694073"/>
            <a:ext cx="140936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Alpha = 0.99</a:t>
            </a:r>
          </a:p>
        </p:txBody>
      </p:sp>
      <p:pic>
        <p:nvPicPr>
          <p:cNvPr id="20" name="Picture 19" descr="Chart, scatter chart&#10;&#10;Description automatically generated">
            <a:extLst>
              <a:ext uri="{FF2B5EF4-FFF2-40B4-BE49-F238E27FC236}">
                <a16:creationId xmlns:a16="http://schemas.microsoft.com/office/drawing/2014/main" id="{1B978F13-B544-D94B-B9E5-4475428B09C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3921" y="5105900"/>
            <a:ext cx="1820459" cy="1655996"/>
          </a:xfrm>
          <a:prstGeom prst="rect">
            <a:avLst/>
          </a:prstGeom>
          <a:noFill/>
          <a:ln>
            <a:noFill/>
          </a:ln>
        </p:spPr>
      </p:pic>
      <p:sp>
        <p:nvSpPr>
          <p:cNvPr id="22" name="TextBox 21">
            <a:extLst>
              <a:ext uri="{FF2B5EF4-FFF2-40B4-BE49-F238E27FC236}">
                <a16:creationId xmlns:a16="http://schemas.microsoft.com/office/drawing/2014/main" id="{BEC9CC91-DF41-394E-AE25-D7BC6BF399C6}"/>
              </a:ext>
            </a:extLst>
          </p:cNvPr>
          <p:cNvSpPr txBox="1"/>
          <p:nvPr/>
        </p:nvSpPr>
        <p:spPr>
          <a:xfrm>
            <a:off x="5914666" y="4706762"/>
            <a:ext cx="1409366" cy="55399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Alpha =17</a:t>
            </a:r>
          </a:p>
          <a:p>
            <a:endParaRPr lang="en-US" dirty="0"/>
          </a:p>
        </p:txBody>
      </p:sp>
      <p:pic>
        <p:nvPicPr>
          <p:cNvPr id="23" name="Picture 22" descr="Chart, scatter chart&#10;&#10;Description automatically generated">
            <a:extLst>
              <a:ext uri="{FF2B5EF4-FFF2-40B4-BE49-F238E27FC236}">
                <a16:creationId xmlns:a16="http://schemas.microsoft.com/office/drawing/2014/main" id="{69AC3B52-F59E-0648-8942-14017F45838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4016" y="5150446"/>
            <a:ext cx="2046385" cy="1636007"/>
          </a:xfrm>
          <a:prstGeom prst="rect">
            <a:avLst/>
          </a:prstGeom>
          <a:noFill/>
          <a:ln>
            <a:noFill/>
          </a:ln>
        </p:spPr>
      </p:pic>
      <p:sp>
        <p:nvSpPr>
          <p:cNvPr id="24" name="TextBox 23">
            <a:extLst>
              <a:ext uri="{FF2B5EF4-FFF2-40B4-BE49-F238E27FC236}">
                <a16:creationId xmlns:a16="http://schemas.microsoft.com/office/drawing/2014/main" id="{3ABC97EC-9CD6-1045-B000-65044AAC371F}"/>
              </a:ext>
            </a:extLst>
          </p:cNvPr>
          <p:cNvSpPr txBox="1"/>
          <p:nvPr/>
        </p:nvSpPr>
        <p:spPr>
          <a:xfrm>
            <a:off x="7021726" y="4339883"/>
            <a:ext cx="2946889" cy="553998"/>
          </a:xfrm>
          <a:prstGeom prst="rect">
            <a:avLst/>
          </a:prstGeom>
          <a:noFill/>
        </p:spPr>
        <p:txBody>
          <a:bodyPr wrap="square" rtlCol="0">
            <a:spAutoFit/>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Store 11-35 with external factors</a:t>
            </a:r>
          </a:p>
          <a:p>
            <a:endParaRPr lang="en-US" dirty="0"/>
          </a:p>
        </p:txBody>
      </p:sp>
      <p:sp>
        <p:nvSpPr>
          <p:cNvPr id="25" name="TextBox 24">
            <a:extLst>
              <a:ext uri="{FF2B5EF4-FFF2-40B4-BE49-F238E27FC236}">
                <a16:creationId xmlns:a16="http://schemas.microsoft.com/office/drawing/2014/main" id="{69803147-16CA-4944-A7E6-CB818FAE76E5}"/>
              </a:ext>
            </a:extLst>
          </p:cNvPr>
          <p:cNvSpPr txBox="1"/>
          <p:nvPr/>
        </p:nvSpPr>
        <p:spPr>
          <a:xfrm>
            <a:off x="7799103" y="4711620"/>
            <a:ext cx="1282119" cy="276999"/>
          </a:xfrm>
          <a:prstGeom prst="rect">
            <a:avLst/>
          </a:prstGeom>
          <a:noFill/>
        </p:spPr>
        <p:txBody>
          <a:bodyPr wrap="square" rtlCol="0">
            <a:spAutoFit/>
          </a:bodyPr>
          <a:lstStyle/>
          <a:p>
            <a:r>
              <a:rPr lang="en-US" sz="1200" dirty="0">
                <a:latin typeface="Times New Roman" panose="02020603050405020304" pitchFamily="18" charset="0"/>
                <a:ea typeface="Calibri" panose="020F0502020204030204" pitchFamily="34" charset="0"/>
                <a:cs typeface="Times New Roman" panose="02020603050405020304" pitchFamily="18" charset="0"/>
              </a:rPr>
              <a:t>Alph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a=0.99</a:t>
            </a:r>
            <a:r>
              <a:rPr lang="en-US" sz="1200" dirty="0">
                <a:effectLst/>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041AC70-050E-6540-89B6-E45603E17B92}"/>
              </a:ext>
            </a:extLst>
          </p:cNvPr>
          <p:cNvSpPr txBox="1"/>
          <p:nvPr/>
        </p:nvSpPr>
        <p:spPr>
          <a:xfrm>
            <a:off x="7470778" y="4834186"/>
            <a:ext cx="2292009" cy="984885"/>
          </a:xfrm>
          <a:prstGeom prst="rect">
            <a:avLst/>
          </a:prstGeom>
          <a:noFill/>
        </p:spPr>
        <p:txBody>
          <a:bodyPr wrap="square" rtlCol="0">
            <a:spAutoFit/>
          </a:bodyPr>
          <a:lstStyle/>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The Mean Absolute Error of model: 538816648.6142223</a:t>
            </a:r>
          </a:p>
          <a:p>
            <a:pPr marL="0" marR="0" algn="just">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3.46853855204516e+17</a:t>
            </a:r>
          </a:p>
        </p:txBody>
      </p:sp>
      <p:sp>
        <p:nvSpPr>
          <p:cNvPr id="27" name="TextBox 26">
            <a:extLst>
              <a:ext uri="{FF2B5EF4-FFF2-40B4-BE49-F238E27FC236}">
                <a16:creationId xmlns:a16="http://schemas.microsoft.com/office/drawing/2014/main" id="{6725242A-65B6-0446-B4F8-D60B8C82B444}"/>
              </a:ext>
            </a:extLst>
          </p:cNvPr>
          <p:cNvSpPr txBox="1"/>
          <p:nvPr/>
        </p:nvSpPr>
        <p:spPr>
          <a:xfrm>
            <a:off x="9889108" y="4722197"/>
            <a:ext cx="2152915" cy="1231106"/>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Alpha =0.99</a:t>
            </a:r>
          </a:p>
          <a:p>
            <a:endParaRPr lang="en-US" sz="1000" dirty="0">
              <a:latin typeface="Times New Roman" panose="02020603050405020304" pitchFamily="18" charset="0"/>
              <a:cs typeface="Times New Roman" panose="02020603050405020304" pitchFamily="18" charset="0"/>
            </a:endParaRPr>
          </a:p>
          <a:p>
            <a:pPr marL="0" marR="0">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model: 749554282.2603292</a:t>
            </a:r>
          </a:p>
          <a:p>
            <a:pPr marL="0" marR="0">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The Mean Squared Error of the      model: 6.639773187940716e+17</a:t>
            </a:r>
          </a:p>
          <a:p>
            <a:endParaRPr lang="en-US" sz="1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1E822B94-2426-E745-831B-3654C2D4094C}"/>
              </a:ext>
            </a:extLst>
          </p:cNvPr>
          <p:cNvSpPr txBox="1"/>
          <p:nvPr/>
        </p:nvSpPr>
        <p:spPr>
          <a:xfrm>
            <a:off x="7470778" y="5703107"/>
            <a:ext cx="2438755" cy="1446550"/>
          </a:xfrm>
          <a:prstGeom prst="rect">
            <a:avLst/>
          </a:prstGeom>
          <a:noFill/>
        </p:spPr>
        <p:txBody>
          <a:bodyPr wrap="square" rtlCol="0">
            <a:spAutoFit/>
          </a:bodyPr>
          <a:lstStyle/>
          <a:p>
            <a:pPr marL="0" marR="0" algn="just">
              <a:spcBef>
                <a:spcPts val="0"/>
              </a:spcBef>
              <a:spcAft>
                <a:spcPts val="0"/>
              </a:spcAft>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Alpha =17</a:t>
            </a:r>
          </a:p>
          <a:p>
            <a:pPr marL="0" marR="0" algn="just">
              <a:spcBef>
                <a:spcPts val="0"/>
              </a:spcBef>
              <a:spcAft>
                <a:spcPts val="0"/>
              </a:spcAft>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model: 531161862.4061004</a:t>
            </a:r>
          </a:p>
          <a:p>
            <a:pPr marL="0" marR="0" algn="just">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3.363647237238198e+17</a:t>
            </a:r>
          </a:p>
          <a:p>
            <a:endParaRPr lang="en-US" dirty="0"/>
          </a:p>
        </p:txBody>
      </p:sp>
      <p:sp>
        <p:nvSpPr>
          <p:cNvPr id="29" name="TextBox 28">
            <a:extLst>
              <a:ext uri="{FF2B5EF4-FFF2-40B4-BE49-F238E27FC236}">
                <a16:creationId xmlns:a16="http://schemas.microsoft.com/office/drawing/2014/main" id="{9AC7A816-3B3F-684A-8B4B-DA149912C098}"/>
              </a:ext>
            </a:extLst>
          </p:cNvPr>
          <p:cNvSpPr txBox="1"/>
          <p:nvPr/>
        </p:nvSpPr>
        <p:spPr>
          <a:xfrm>
            <a:off x="9410985" y="4367710"/>
            <a:ext cx="261286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    Store 11-35 Without external Factors </a:t>
            </a:r>
          </a:p>
        </p:txBody>
      </p:sp>
      <p:sp>
        <p:nvSpPr>
          <p:cNvPr id="30" name="TextBox 29">
            <a:extLst>
              <a:ext uri="{FF2B5EF4-FFF2-40B4-BE49-F238E27FC236}">
                <a16:creationId xmlns:a16="http://schemas.microsoft.com/office/drawing/2014/main" id="{385806AA-551B-F644-A3AC-BDFF2EEAF875}"/>
              </a:ext>
            </a:extLst>
          </p:cNvPr>
          <p:cNvSpPr txBox="1"/>
          <p:nvPr/>
        </p:nvSpPr>
        <p:spPr>
          <a:xfrm>
            <a:off x="9512853" y="5699713"/>
            <a:ext cx="2409132" cy="1323439"/>
          </a:xfrm>
          <a:prstGeom prst="rect">
            <a:avLst/>
          </a:prstGeom>
          <a:noFill/>
        </p:spPr>
        <p:txBody>
          <a:bodyPr wrap="square" rtlCol="0">
            <a:spAutoFit/>
          </a:bodyPr>
          <a:lstStyle/>
          <a:p>
            <a:pPr marL="457200" marR="0">
              <a:spcBef>
                <a:spcPts val="0"/>
              </a:spcBef>
              <a:spcAft>
                <a:spcPts val="0"/>
              </a:spcAft>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000" dirty="0">
                <a:latin typeface="Times New Roman" panose="02020603050405020304" pitchFamily="18" charset="0"/>
                <a:ea typeface="Calibri" panose="020F0502020204030204" pitchFamily="34" charset="0"/>
                <a:cs typeface="Times New Roman" panose="02020603050405020304" pitchFamily="18" charset="0"/>
              </a:rPr>
              <a:t>Alpha =17</a:t>
            </a:r>
          </a:p>
          <a:p>
            <a:pPr marL="457200" marR="0">
              <a:spcBef>
                <a:spcPts val="0"/>
              </a:spcBef>
              <a:spcAft>
                <a:spcPts val="0"/>
              </a:spcAft>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model: 726101146.5481724</a:t>
            </a:r>
          </a:p>
          <a:p>
            <a:pPr marL="457200" marR="0">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6.22996448984605e+17</a:t>
            </a:r>
          </a:p>
          <a:p>
            <a:pPr marL="457200" marR="0">
              <a:spcBef>
                <a:spcPts val="0"/>
              </a:spcBef>
              <a:spcAft>
                <a:spcPts val="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1" name="TextBox 30">
            <a:extLst>
              <a:ext uri="{FF2B5EF4-FFF2-40B4-BE49-F238E27FC236}">
                <a16:creationId xmlns:a16="http://schemas.microsoft.com/office/drawing/2014/main" id="{3C18E1DB-AFEF-3B4C-BBB2-A83CB0204DD0}"/>
              </a:ext>
            </a:extLst>
          </p:cNvPr>
          <p:cNvSpPr txBox="1"/>
          <p:nvPr/>
        </p:nvSpPr>
        <p:spPr>
          <a:xfrm>
            <a:off x="8668589" y="1421361"/>
            <a:ext cx="248188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  With External Factors-Store 11-35 </a:t>
            </a:r>
          </a:p>
        </p:txBody>
      </p:sp>
      <p:sp>
        <p:nvSpPr>
          <p:cNvPr id="33" name="TextBox 32">
            <a:extLst>
              <a:ext uri="{FF2B5EF4-FFF2-40B4-BE49-F238E27FC236}">
                <a16:creationId xmlns:a16="http://schemas.microsoft.com/office/drawing/2014/main" id="{AF2AB1BC-24AC-1F4E-8DA3-C5BDF935B35E}"/>
              </a:ext>
            </a:extLst>
          </p:cNvPr>
          <p:cNvSpPr txBox="1"/>
          <p:nvPr/>
        </p:nvSpPr>
        <p:spPr>
          <a:xfrm>
            <a:off x="8275335" y="1643188"/>
            <a:ext cx="4218993" cy="1523494"/>
          </a:xfrm>
          <a:prstGeom prst="rect">
            <a:avLst/>
          </a:prstGeom>
          <a:noFill/>
        </p:spPr>
        <p:txBody>
          <a:bodyPr wrap="square" rtlCol="0">
            <a:spAutoFit/>
          </a:bodyPr>
          <a:lstStyle/>
          <a:p>
            <a:pPr marL="0" marR="0">
              <a:spcBef>
                <a:spcPts val="0"/>
              </a:spcBef>
              <a:spcAft>
                <a:spcPts val="0"/>
              </a:spcAft>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the model:12947.484232170704 </a:t>
            </a:r>
            <a:br>
              <a:rPr lang="en-US" sz="1050" dirty="0">
                <a:effectLst/>
                <a:latin typeface="Times New Roman" panose="02020603050405020304" pitchFamily="18" charset="0"/>
                <a:ea typeface="Calibri" panose="020F0502020204030204" pitchFamily="34" charset="0"/>
                <a:cs typeface="Times New Roman" panose="02020603050405020304" pitchFamily="18" charset="0"/>
              </a:rPr>
            </a:b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287677820.7140935 </a:t>
            </a:r>
          </a:p>
          <a:p>
            <a:pPr marL="0" marR="0">
              <a:spcBef>
                <a:spcPts val="0"/>
              </a:spcBef>
              <a:spcAft>
                <a:spcPts val="0"/>
              </a:spcAft>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The score of the model: 9.970060703050343</a:t>
            </a:r>
          </a:p>
          <a:p>
            <a:pPr marL="0" marR="0">
              <a:spcBef>
                <a:spcPts val="0"/>
              </a:spcBef>
              <a:spcAft>
                <a:spcPts val="0"/>
              </a:spcAft>
            </a:pPr>
            <a:endParaRPr lang="en-US" sz="105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Without External Factors- Store 11-35</a:t>
            </a:r>
            <a:endParaRPr lang="en-US" dirty="0"/>
          </a:p>
          <a:p>
            <a:pPr marL="0" marR="0">
              <a:spcBef>
                <a:spcPts val="0"/>
              </a:spcBef>
              <a:spcAft>
                <a:spcPts val="0"/>
              </a:spcAft>
            </a:pPr>
            <a:r>
              <a:rPr lang="en-US" sz="105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Mean Absolute Error of model: 750952802.3878015</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6.664603315736966e+17</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1375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684325-35CA-8F4B-BF18-644B53448255}"/>
              </a:ext>
            </a:extLst>
          </p:cNvPr>
          <p:cNvSpPr/>
          <p:nvPr/>
        </p:nvSpPr>
        <p:spPr>
          <a:xfrm>
            <a:off x="-18815" y="-14965"/>
            <a:ext cx="12191999" cy="6857999"/>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E1D01D2A-11AC-A84D-BEEB-2F200CD9F338}"/>
              </a:ext>
            </a:extLst>
          </p:cNvPr>
          <p:cNvSpPr txBox="1"/>
          <p:nvPr/>
        </p:nvSpPr>
        <p:spPr>
          <a:xfrm>
            <a:off x="285751" y="492442"/>
            <a:ext cx="1885950"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XGBOOST</a:t>
            </a:r>
          </a:p>
        </p:txBody>
      </p:sp>
      <p:sp>
        <p:nvSpPr>
          <p:cNvPr id="4" name="TextBox 3">
            <a:extLst>
              <a:ext uri="{FF2B5EF4-FFF2-40B4-BE49-F238E27FC236}">
                <a16:creationId xmlns:a16="http://schemas.microsoft.com/office/drawing/2014/main" id="{FA763A8A-ACEE-0049-ADF4-6934B3DFD3A6}"/>
              </a:ext>
            </a:extLst>
          </p:cNvPr>
          <p:cNvSpPr txBox="1"/>
          <p:nvPr/>
        </p:nvSpPr>
        <p:spPr>
          <a:xfrm>
            <a:off x="89298" y="934769"/>
            <a:ext cx="344328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With external Factors store 1-10</a:t>
            </a:r>
          </a:p>
        </p:txBody>
      </p:sp>
      <p:sp>
        <p:nvSpPr>
          <p:cNvPr id="5" name="TextBox 4">
            <a:extLst>
              <a:ext uri="{FF2B5EF4-FFF2-40B4-BE49-F238E27FC236}">
                <a16:creationId xmlns:a16="http://schemas.microsoft.com/office/drawing/2014/main" id="{BC262ABF-2A11-C74C-AB0D-B335271C4C2A}"/>
              </a:ext>
            </a:extLst>
          </p:cNvPr>
          <p:cNvSpPr txBox="1"/>
          <p:nvPr/>
        </p:nvSpPr>
        <p:spPr>
          <a:xfrm>
            <a:off x="4143375" y="0"/>
            <a:ext cx="5372099" cy="707886"/>
          </a:xfrm>
          <a:prstGeom prst="rect">
            <a:avLst/>
          </a:prstGeom>
          <a:noFill/>
        </p:spPr>
        <p:txBody>
          <a:bodyPr wrap="square" rtlCol="0">
            <a:spAutoFit/>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Building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6" name="Picture 5" descr="Chart, histogram&#10;&#10;Description automatically generated">
            <a:extLst>
              <a:ext uri="{FF2B5EF4-FFF2-40B4-BE49-F238E27FC236}">
                <a16:creationId xmlns:a16="http://schemas.microsoft.com/office/drawing/2014/main" id="{7E21796B-BC4A-7C42-9B9A-81840938DA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98" y="1415771"/>
            <a:ext cx="2996802" cy="1998264"/>
          </a:xfrm>
          <a:prstGeom prst="rect">
            <a:avLst/>
          </a:prstGeom>
          <a:noFill/>
          <a:ln>
            <a:noFill/>
          </a:ln>
        </p:spPr>
      </p:pic>
      <p:sp>
        <p:nvSpPr>
          <p:cNvPr id="8" name="TextBox 7">
            <a:extLst>
              <a:ext uri="{FF2B5EF4-FFF2-40B4-BE49-F238E27FC236}">
                <a16:creationId xmlns:a16="http://schemas.microsoft.com/office/drawing/2014/main" id="{11AA3BF9-22C6-BE4F-8B8A-8C5EB3EDDD5C}"/>
              </a:ext>
            </a:extLst>
          </p:cNvPr>
          <p:cNvSpPr txBox="1"/>
          <p:nvPr/>
        </p:nvSpPr>
        <p:spPr>
          <a:xfrm>
            <a:off x="3456384" y="959063"/>
            <a:ext cx="374332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Without External Factors Store 1-10</a:t>
            </a:r>
          </a:p>
        </p:txBody>
      </p:sp>
      <p:pic>
        <p:nvPicPr>
          <p:cNvPr id="9" name="Picture 8" descr="Chart, scatter chart&#10;&#10;Description automatically generated">
            <a:extLst>
              <a:ext uri="{FF2B5EF4-FFF2-40B4-BE49-F238E27FC236}">
                <a16:creationId xmlns:a16="http://schemas.microsoft.com/office/drawing/2014/main" id="{F3EF0F30-2BD8-F447-90CF-6A6827C915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1847" y="1406314"/>
            <a:ext cx="3743323" cy="1949450"/>
          </a:xfrm>
          <a:prstGeom prst="rect">
            <a:avLst/>
          </a:prstGeom>
          <a:noFill/>
          <a:ln>
            <a:noFill/>
          </a:ln>
        </p:spPr>
      </p:pic>
      <p:sp>
        <p:nvSpPr>
          <p:cNvPr id="11" name="TextBox 10">
            <a:extLst>
              <a:ext uri="{FF2B5EF4-FFF2-40B4-BE49-F238E27FC236}">
                <a16:creationId xmlns:a16="http://schemas.microsoft.com/office/drawing/2014/main" id="{7D79A984-364D-1948-BFE9-A6A185F95E4C}"/>
              </a:ext>
            </a:extLst>
          </p:cNvPr>
          <p:cNvSpPr txBox="1"/>
          <p:nvPr/>
        </p:nvSpPr>
        <p:spPr>
          <a:xfrm>
            <a:off x="7300917" y="1347618"/>
            <a:ext cx="4054077" cy="923330"/>
          </a:xfrm>
          <a:prstGeom prst="rect">
            <a:avLst/>
          </a:prstGeom>
          <a:noFill/>
        </p:spPr>
        <p:txBody>
          <a:bodyPr wrap="square" rtlCol="0">
            <a:spAutoFit/>
          </a:bodyPr>
          <a:lstStyle/>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the model: 14637.136522168374</a:t>
            </a:r>
          </a:p>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713584790.303554</a:t>
            </a:r>
          </a:p>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12" name="TextBox 11">
            <a:extLst>
              <a:ext uri="{FF2B5EF4-FFF2-40B4-BE49-F238E27FC236}">
                <a16:creationId xmlns:a16="http://schemas.microsoft.com/office/drawing/2014/main" id="{2510F0FA-BB9B-BE46-AB56-5471A7850E89}"/>
              </a:ext>
            </a:extLst>
          </p:cNvPr>
          <p:cNvSpPr txBox="1"/>
          <p:nvPr/>
        </p:nvSpPr>
        <p:spPr>
          <a:xfrm>
            <a:off x="7381876" y="941986"/>
            <a:ext cx="2800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With external Factors Store 11-35</a:t>
            </a:r>
          </a:p>
        </p:txBody>
      </p:sp>
      <p:sp>
        <p:nvSpPr>
          <p:cNvPr id="13" name="TextBox 12">
            <a:extLst>
              <a:ext uri="{FF2B5EF4-FFF2-40B4-BE49-F238E27FC236}">
                <a16:creationId xmlns:a16="http://schemas.microsoft.com/office/drawing/2014/main" id="{5BF8C09A-F0AD-404C-96C3-B47DEB8B93ED}"/>
              </a:ext>
            </a:extLst>
          </p:cNvPr>
          <p:cNvSpPr txBox="1"/>
          <p:nvPr/>
        </p:nvSpPr>
        <p:spPr>
          <a:xfrm>
            <a:off x="7387229" y="2101886"/>
            <a:ext cx="405407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Without External Factors Store 11-35</a:t>
            </a:r>
          </a:p>
        </p:txBody>
      </p:sp>
      <p:sp>
        <p:nvSpPr>
          <p:cNvPr id="14" name="TextBox 13">
            <a:extLst>
              <a:ext uri="{FF2B5EF4-FFF2-40B4-BE49-F238E27FC236}">
                <a16:creationId xmlns:a16="http://schemas.microsoft.com/office/drawing/2014/main" id="{4FCE7BF2-EEBD-4244-9514-E0DDC12452E0}"/>
              </a:ext>
            </a:extLst>
          </p:cNvPr>
          <p:cNvSpPr txBox="1"/>
          <p:nvPr/>
        </p:nvSpPr>
        <p:spPr>
          <a:xfrm>
            <a:off x="7323537" y="2543454"/>
            <a:ext cx="4094554" cy="923330"/>
          </a:xfrm>
          <a:prstGeom prst="rect">
            <a:avLst/>
          </a:prstGeom>
          <a:noFill/>
        </p:spPr>
        <p:txBody>
          <a:bodyPr wrap="square" rtlCol="0">
            <a:spAutoFit/>
          </a:bodyPr>
          <a:lstStyle/>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Absolute Error of model: 7907.349560543148</a:t>
            </a:r>
          </a:p>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Mean Squared Error of model: 176413525.03579786</a:t>
            </a:r>
          </a:p>
          <a:p>
            <a:pPr marL="0" marR="0">
              <a:spcBef>
                <a:spcPts val="0"/>
              </a:spcBef>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score of the model: 70.33766996430388</a:t>
            </a:r>
          </a:p>
          <a:p>
            <a:endParaRPr lang="en-US" dirty="0"/>
          </a:p>
        </p:txBody>
      </p:sp>
      <p:sp>
        <p:nvSpPr>
          <p:cNvPr id="16" name="TextBox 15">
            <a:extLst>
              <a:ext uri="{FF2B5EF4-FFF2-40B4-BE49-F238E27FC236}">
                <a16:creationId xmlns:a16="http://schemas.microsoft.com/office/drawing/2014/main" id="{0DAC8DA0-A373-B64E-8CDA-C03DBEA28F1C}"/>
              </a:ext>
            </a:extLst>
          </p:cNvPr>
          <p:cNvSpPr txBox="1"/>
          <p:nvPr/>
        </p:nvSpPr>
        <p:spPr>
          <a:xfrm>
            <a:off x="130392" y="3371631"/>
            <a:ext cx="1785937"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Arima</a:t>
            </a:r>
          </a:p>
        </p:txBody>
      </p:sp>
      <p:sp>
        <p:nvSpPr>
          <p:cNvPr id="17" name="TextBox 16">
            <a:extLst>
              <a:ext uri="{FF2B5EF4-FFF2-40B4-BE49-F238E27FC236}">
                <a16:creationId xmlns:a16="http://schemas.microsoft.com/office/drawing/2014/main" id="{967B1C15-8598-F346-B0B1-057C80D72B4A}"/>
              </a:ext>
            </a:extLst>
          </p:cNvPr>
          <p:cNvSpPr txBox="1"/>
          <p:nvPr/>
        </p:nvSpPr>
        <p:spPr>
          <a:xfrm>
            <a:off x="73243" y="3701129"/>
            <a:ext cx="188595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Stores 1-10</a:t>
            </a:r>
          </a:p>
        </p:txBody>
      </p:sp>
      <p:pic>
        <p:nvPicPr>
          <p:cNvPr id="18" name="Picture 17" descr="Chart&#10;&#10;Description automatically generated">
            <a:extLst>
              <a:ext uri="{FF2B5EF4-FFF2-40B4-BE49-F238E27FC236}">
                <a16:creationId xmlns:a16="http://schemas.microsoft.com/office/drawing/2014/main" id="{0220EA6A-5364-FD45-9E47-068CB9F30FC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91" y="4026580"/>
            <a:ext cx="2631121" cy="1741999"/>
          </a:xfrm>
          <a:prstGeom prst="rect">
            <a:avLst/>
          </a:prstGeom>
          <a:noFill/>
          <a:ln>
            <a:noFill/>
          </a:ln>
        </p:spPr>
      </p:pic>
      <p:pic>
        <p:nvPicPr>
          <p:cNvPr id="19" name="Picture 18" descr="Text&#10;&#10;Description automatically generated">
            <a:extLst>
              <a:ext uri="{FF2B5EF4-FFF2-40B4-BE49-F238E27FC236}">
                <a16:creationId xmlns:a16="http://schemas.microsoft.com/office/drawing/2014/main" id="{27367133-F16B-E047-9E16-F58FE93352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5737" y="5758154"/>
            <a:ext cx="2128838" cy="1030156"/>
          </a:xfrm>
          <a:prstGeom prst="rect">
            <a:avLst/>
          </a:prstGeom>
          <a:noFill/>
          <a:ln>
            <a:noFill/>
          </a:ln>
        </p:spPr>
      </p:pic>
      <p:sp>
        <p:nvSpPr>
          <p:cNvPr id="20" name="TextBox 19">
            <a:extLst>
              <a:ext uri="{FF2B5EF4-FFF2-40B4-BE49-F238E27FC236}">
                <a16:creationId xmlns:a16="http://schemas.microsoft.com/office/drawing/2014/main" id="{DC8F5FEB-F7F1-4741-9F8D-CA91EE48A28A}"/>
              </a:ext>
            </a:extLst>
          </p:cNvPr>
          <p:cNvSpPr txBox="1"/>
          <p:nvPr/>
        </p:nvSpPr>
        <p:spPr>
          <a:xfrm>
            <a:off x="2314575" y="3631513"/>
            <a:ext cx="3744553" cy="584775"/>
          </a:xfrm>
          <a:prstGeom prst="rect">
            <a:avLst/>
          </a:prstGeom>
          <a:noFill/>
        </p:spPr>
        <p:txBody>
          <a:bodyPr wrap="square" rtlCol="0">
            <a:spAutoFit/>
          </a:bodyPr>
          <a:lstStyle/>
          <a:p>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p,q</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values using ACF and PACF</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21" name="Picture 20" descr="Chart&#10;&#10;Description automatically generated">
            <a:extLst>
              <a:ext uri="{FF2B5EF4-FFF2-40B4-BE49-F238E27FC236}">
                <a16:creationId xmlns:a16="http://schemas.microsoft.com/office/drawing/2014/main" id="{29A16141-6DC3-FD4D-B665-3E8DAEA2D76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9316" y="3968309"/>
            <a:ext cx="3072452" cy="1436203"/>
          </a:xfrm>
          <a:prstGeom prst="rect">
            <a:avLst/>
          </a:prstGeom>
          <a:noFill/>
          <a:ln>
            <a:noFill/>
          </a:ln>
        </p:spPr>
      </p:pic>
      <p:sp>
        <p:nvSpPr>
          <p:cNvPr id="22" name="TextBox 21">
            <a:extLst>
              <a:ext uri="{FF2B5EF4-FFF2-40B4-BE49-F238E27FC236}">
                <a16:creationId xmlns:a16="http://schemas.microsoft.com/office/drawing/2014/main" id="{F986C00D-25E9-9E44-9BC8-37B088D18C32}"/>
              </a:ext>
            </a:extLst>
          </p:cNvPr>
          <p:cNvSpPr txBox="1"/>
          <p:nvPr/>
        </p:nvSpPr>
        <p:spPr>
          <a:xfrm>
            <a:off x="5560221" y="3616123"/>
            <a:ext cx="1821655"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Forecat</a:t>
            </a:r>
            <a:r>
              <a:rPr lang="en-US" sz="1400" dirty="0">
                <a:latin typeface="Times New Roman" panose="02020603050405020304" pitchFamily="18" charset="0"/>
                <a:cs typeface="Times New Roman" panose="02020603050405020304" pitchFamily="18" charset="0"/>
              </a:rPr>
              <a:t> vs Actual</a:t>
            </a:r>
          </a:p>
        </p:txBody>
      </p:sp>
      <p:pic>
        <p:nvPicPr>
          <p:cNvPr id="23" name="Picture 22" descr="Chart, line chart&#10;&#10;Description automatically generated">
            <a:extLst>
              <a:ext uri="{FF2B5EF4-FFF2-40B4-BE49-F238E27FC236}">
                <a16:creationId xmlns:a16="http://schemas.microsoft.com/office/drawing/2014/main" id="{8FD22DD0-897F-8D4B-B90F-F5668BAD4CC8}"/>
              </a:ext>
            </a:extLst>
          </p:cNvPr>
          <p:cNvPicPr>
            <a:picLocks noChangeAspect="1"/>
          </p:cNvPicPr>
          <p:nvPr/>
        </p:nvPicPr>
        <p:blipFill>
          <a:blip r:embed="rId7"/>
          <a:stretch>
            <a:fillRect/>
          </a:stretch>
        </p:blipFill>
        <p:spPr>
          <a:xfrm>
            <a:off x="5328045" y="4167034"/>
            <a:ext cx="2758680" cy="1237478"/>
          </a:xfrm>
          <a:prstGeom prst="rect">
            <a:avLst/>
          </a:prstGeom>
        </p:spPr>
      </p:pic>
      <p:pic>
        <p:nvPicPr>
          <p:cNvPr id="24" name="Content Placeholder 4" descr="Chart&#10;&#10;Description automatically generated">
            <a:extLst>
              <a:ext uri="{FF2B5EF4-FFF2-40B4-BE49-F238E27FC236}">
                <a16:creationId xmlns:a16="http://schemas.microsoft.com/office/drawing/2014/main" id="{B5401623-8E5C-8C48-87A4-243221ED5338}"/>
              </a:ext>
            </a:extLst>
          </p:cNvPr>
          <p:cNvPicPr>
            <a:picLocks noChangeAspect="1"/>
          </p:cNvPicPr>
          <p:nvPr/>
        </p:nvPicPr>
        <p:blipFill>
          <a:blip r:embed="rId8"/>
          <a:stretch>
            <a:fillRect/>
          </a:stretch>
        </p:blipFill>
        <p:spPr>
          <a:xfrm>
            <a:off x="8256309" y="4132450"/>
            <a:ext cx="3072452" cy="1377932"/>
          </a:xfrm>
          <a:prstGeom prst="rect">
            <a:avLst/>
          </a:prstGeom>
        </p:spPr>
      </p:pic>
      <p:sp>
        <p:nvSpPr>
          <p:cNvPr id="25" name="TextBox 24">
            <a:extLst>
              <a:ext uri="{FF2B5EF4-FFF2-40B4-BE49-F238E27FC236}">
                <a16:creationId xmlns:a16="http://schemas.microsoft.com/office/drawing/2014/main" id="{BFB8C8A3-19DE-1C42-B73D-28EA17CD3DF7}"/>
              </a:ext>
            </a:extLst>
          </p:cNvPr>
          <p:cNvSpPr txBox="1"/>
          <p:nvPr/>
        </p:nvSpPr>
        <p:spPr>
          <a:xfrm>
            <a:off x="5694135" y="3927848"/>
            <a:ext cx="158426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Stores1-10</a:t>
            </a:r>
          </a:p>
        </p:txBody>
      </p:sp>
      <p:sp>
        <p:nvSpPr>
          <p:cNvPr id="26" name="TextBox 25">
            <a:extLst>
              <a:ext uri="{FF2B5EF4-FFF2-40B4-BE49-F238E27FC236}">
                <a16:creationId xmlns:a16="http://schemas.microsoft.com/office/drawing/2014/main" id="{3743F408-7390-BC4B-A348-3B9EFBC1C690}"/>
              </a:ext>
            </a:extLst>
          </p:cNvPr>
          <p:cNvSpPr txBox="1"/>
          <p:nvPr/>
        </p:nvSpPr>
        <p:spPr>
          <a:xfrm>
            <a:off x="8656811" y="3855451"/>
            <a:ext cx="194336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Store 11-35</a:t>
            </a:r>
          </a:p>
        </p:txBody>
      </p:sp>
      <p:sp>
        <p:nvSpPr>
          <p:cNvPr id="27" name="TextBox 26">
            <a:extLst>
              <a:ext uri="{FF2B5EF4-FFF2-40B4-BE49-F238E27FC236}">
                <a16:creationId xmlns:a16="http://schemas.microsoft.com/office/drawing/2014/main" id="{3EF638E9-5550-854D-84A0-57AC8A447C47}"/>
              </a:ext>
            </a:extLst>
          </p:cNvPr>
          <p:cNvSpPr txBox="1"/>
          <p:nvPr/>
        </p:nvSpPr>
        <p:spPr>
          <a:xfrm>
            <a:off x="2314575" y="5923231"/>
            <a:ext cx="322719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Values of p =1 , q= 2, d = 2</a:t>
            </a:r>
          </a:p>
        </p:txBody>
      </p:sp>
    </p:spTree>
    <p:extLst>
      <p:ext uri="{BB962C8B-B14F-4D97-AF65-F5344CB8AC3E}">
        <p14:creationId xmlns:p14="http://schemas.microsoft.com/office/powerpoint/2010/main" val="2760738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{462EB766-9AF2-914D-BF00-8E345A6206F5}tf10001072</Template>
  <TotalTime>23423</TotalTime>
  <Words>1530</Words>
  <Application>Microsoft Office PowerPoint</Application>
  <PresentationFormat>Widescreen</PresentationFormat>
  <Paragraphs>311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Times New Roman</vt:lpstr>
      <vt:lpstr>Tw Cen MT</vt:lpstr>
      <vt:lpstr>Tw Cen MT Condensed</vt:lpstr>
      <vt:lpstr>Wingdings 3</vt:lpstr>
      <vt:lpstr>Integral</vt:lpstr>
      <vt:lpstr>PowerPoint Presentation</vt:lpstr>
      <vt:lpstr>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Soujanya Mulakalapally</dc:creator>
  <cp:lastModifiedBy>Arpitha Hiresadrahalli Dayananda</cp:lastModifiedBy>
  <cp:revision>45</cp:revision>
  <dcterms:created xsi:type="dcterms:W3CDTF">2022-11-18T19:59:06Z</dcterms:created>
  <dcterms:modified xsi:type="dcterms:W3CDTF">2022-12-08T07:02:12Z</dcterms:modified>
</cp:coreProperties>
</file>